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5" r:id="rId1"/>
    <p:sldMasterId id="2147483785" r:id="rId2"/>
    <p:sldMasterId id="2147483795" r:id="rId3"/>
    <p:sldMasterId id="2147483751" r:id="rId4"/>
    <p:sldMasterId id="2147483763" r:id="rId5"/>
    <p:sldMasterId id="2147483744" r:id="rId6"/>
  </p:sldMasterIdLst>
  <p:notesMasterIdLst>
    <p:notesMasterId r:id="rId64"/>
  </p:notesMasterIdLst>
  <p:handoutMasterIdLst>
    <p:handoutMasterId r:id="rId65"/>
  </p:handoutMasterIdLst>
  <p:sldIdLst>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19" r:id="rId43"/>
    <p:sldId id="320" r:id="rId44"/>
    <p:sldId id="321" r:id="rId45"/>
    <p:sldId id="315" r:id="rId46"/>
    <p:sldId id="316" r:id="rId47"/>
    <p:sldId id="317" r:id="rId48"/>
    <p:sldId id="300" r:id="rId49"/>
    <p:sldId id="301" r:id="rId50"/>
    <p:sldId id="302" r:id="rId51"/>
    <p:sldId id="303" r:id="rId52"/>
    <p:sldId id="304" r:id="rId53"/>
    <p:sldId id="305" r:id="rId54"/>
    <p:sldId id="306" r:id="rId55"/>
    <p:sldId id="307" r:id="rId56"/>
    <p:sldId id="308" r:id="rId57"/>
    <p:sldId id="322" r:id="rId58"/>
    <p:sldId id="314" r:id="rId59"/>
    <p:sldId id="310" r:id="rId60"/>
    <p:sldId id="311" r:id="rId61"/>
    <p:sldId id="312" r:id="rId62"/>
    <p:sldId id="313" r:id="rId63"/>
  </p:sldIdLst>
  <p:sldSz cx="12192000" cy="6858000"/>
  <p:notesSz cx="6797675" cy="9926638"/>
  <p:embeddedFontLst>
    <p:embeddedFont>
      <p:font typeface="Calibri" panose="020F050202020403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Montserrat" panose="00000500000000000000" pitchFamily="2" charset="0"/>
      <p:regular r:id="rId72"/>
      <p:bold r:id="rId73"/>
      <p:italic r:id="rId74"/>
      <p:boldItalic r:id="rId75"/>
    </p:embeddedFont>
    <p:embeddedFont>
      <p:font typeface="Montserrat Black" panose="00000A00000000000000" pitchFamily="2" charset="0"/>
      <p:bold r:id="rId76"/>
      <p:boldItalic r:id="rId77"/>
    </p:embeddedFont>
    <p:embeddedFont>
      <p:font typeface="Montserrat Light" panose="00000400000000000000" pitchFamily="2" charset="0"/>
      <p:regular r:id="rId78"/>
    </p:embeddedFont>
    <p:embeddedFont>
      <p:font typeface="Montserrat Medium" panose="00000600000000000000" pitchFamily="2" charset="0"/>
      <p:regular r:id="rId79"/>
    </p:embeddedFont>
    <p:embeddedFont>
      <p:font typeface="Montserrat SemiBold" panose="00000700000000000000" pitchFamily="2" charset="0"/>
      <p:bold r:id="rId80"/>
      <p:boldItalic r:id="rId81"/>
    </p:embeddedFont>
    <p:embeddedFont>
      <p:font typeface="Segoe UI" panose="020B0502040204020203" pitchFamily="34" charset="0"/>
      <p:regular r:id="rId82"/>
      <p:bold r:id="rId83"/>
      <p:italic r:id="rId84"/>
      <p:boldItalic r:id="rId8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ne Langhoff Gøgsig" initials="RLG" lastIdx="1" clrIdx="0">
    <p:extLst>
      <p:ext uri="{19B8F6BF-5375-455C-9EA6-DF929625EA0E}">
        <p15:presenceInfo xmlns:p15="http://schemas.microsoft.com/office/powerpoint/2012/main" userId="S::rlg@fsl.dk::3bf94771-f33f-4351-9542-a5782bae1425" providerId="AD"/>
      </p:ext>
    </p:extLst>
  </p:cmAuthor>
  <p:cmAuthor id="2" name="Simone Kamp" initials="SK" lastIdx="1" clrIdx="1">
    <p:extLst>
      <p:ext uri="{19B8F6BF-5375-455C-9EA6-DF929625EA0E}">
        <p15:presenceInfo xmlns:p15="http://schemas.microsoft.com/office/powerpoint/2012/main" userId="S::ska@fsl.dk::9a66bda3-c4d9-412f-b408-665591d53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B37"/>
    <a:srgbClr val="353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60805" autoAdjust="0"/>
  </p:normalViewPr>
  <p:slideViewPr>
    <p:cSldViewPr snapToGrid="0">
      <p:cViewPr varScale="1">
        <p:scale>
          <a:sx n="54" d="100"/>
          <a:sy n="54" d="100"/>
        </p:scale>
        <p:origin x="1884" y="-54"/>
      </p:cViewPr>
      <p:guideLst/>
    </p:cSldViewPr>
  </p:slideViewPr>
  <p:notesTextViewPr>
    <p:cViewPr>
      <p:scale>
        <a:sx n="1" d="1"/>
        <a:sy n="1" d="1"/>
      </p:scale>
      <p:origin x="0" y="-1122"/>
    </p:cViewPr>
  </p:notesTextViewPr>
  <p:sorterViewPr>
    <p:cViewPr>
      <p:scale>
        <a:sx n="100" d="100"/>
        <a:sy n="100" d="100"/>
      </p:scale>
      <p:origin x="0" y="-288"/>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1.fntdata"/><Relationship Id="rId7" Type="http://schemas.openxmlformats.org/officeDocument/2006/relationships/slide" Target="slides/slide1.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fntdata"/><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font" Target="fonts/font17.fntdata"/><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D6354-8856-460F-BEFF-6F9F2CF7918D}" type="doc">
      <dgm:prSet loTypeId="urn:microsoft.com/office/officeart/2005/8/layout/arrow5" loCatId="process" qsTypeId="urn:microsoft.com/office/officeart/2005/8/quickstyle/3d9" qsCatId="3D" csTypeId="urn:microsoft.com/office/officeart/2005/8/colors/accent1_2" csCatId="accent1" phldr="1"/>
      <dgm:spPr/>
      <dgm:t>
        <a:bodyPr/>
        <a:lstStyle/>
        <a:p>
          <a:endParaRPr lang="da-DK"/>
        </a:p>
      </dgm:t>
    </dgm:pt>
    <dgm:pt modelId="{B3F3EA4C-6AEA-461B-ABEC-A5F96BD27176}">
      <dgm:prSet phldrT="[Tekst]"/>
      <dgm:spPr/>
      <dgm:t>
        <a:bodyPr/>
        <a:lstStyle/>
        <a:p>
          <a:r>
            <a:rPr lang="da-DK" dirty="0"/>
            <a:t>Skatteministeriet</a:t>
          </a:r>
        </a:p>
      </dgm:t>
    </dgm:pt>
    <dgm:pt modelId="{426030E0-1011-4F42-A323-74F7FE351FE5}" type="parTrans" cxnId="{F092B7CE-B9C1-4F45-B7D8-91B238483478}">
      <dgm:prSet/>
      <dgm:spPr/>
      <dgm:t>
        <a:bodyPr/>
        <a:lstStyle/>
        <a:p>
          <a:endParaRPr lang="da-DK"/>
        </a:p>
      </dgm:t>
    </dgm:pt>
    <dgm:pt modelId="{34457484-CCA2-4932-8B09-0AB23228CF82}" type="sibTrans" cxnId="{F092B7CE-B9C1-4F45-B7D8-91B238483478}">
      <dgm:prSet/>
      <dgm:spPr/>
      <dgm:t>
        <a:bodyPr/>
        <a:lstStyle/>
        <a:p>
          <a:endParaRPr lang="da-DK"/>
        </a:p>
      </dgm:t>
    </dgm:pt>
    <dgm:pt modelId="{C20CB100-6F03-4FAF-BC7D-160273DA510E}">
      <dgm:prSet phldrT="[Tekst]"/>
      <dgm:spPr/>
      <dgm:t>
        <a:bodyPr/>
        <a:lstStyle/>
        <a:p>
          <a:r>
            <a:rPr lang="da-DK"/>
            <a:t>Centralorganisationernes Fællesudvalg</a:t>
          </a:r>
        </a:p>
      </dgm:t>
    </dgm:pt>
    <dgm:pt modelId="{D67C2F02-6CC3-4746-8890-5654853BD2B7}" type="parTrans" cxnId="{72207D5B-A5DA-402B-BA8A-67A4019F5740}">
      <dgm:prSet/>
      <dgm:spPr/>
      <dgm:t>
        <a:bodyPr/>
        <a:lstStyle/>
        <a:p>
          <a:endParaRPr lang="da-DK"/>
        </a:p>
      </dgm:t>
    </dgm:pt>
    <dgm:pt modelId="{59974A96-D6DE-4C8C-8B6F-30633CE052CE}" type="sibTrans" cxnId="{72207D5B-A5DA-402B-BA8A-67A4019F5740}">
      <dgm:prSet/>
      <dgm:spPr/>
      <dgm:t>
        <a:bodyPr/>
        <a:lstStyle/>
        <a:p>
          <a:endParaRPr lang="da-DK"/>
        </a:p>
      </dgm:t>
    </dgm:pt>
    <dgm:pt modelId="{7D3A969C-79BB-41B7-8D56-9E752F2F895B}" type="pres">
      <dgm:prSet presAssocID="{FE7D6354-8856-460F-BEFF-6F9F2CF7918D}" presName="diagram" presStyleCnt="0">
        <dgm:presLayoutVars>
          <dgm:dir/>
          <dgm:resizeHandles val="exact"/>
        </dgm:presLayoutVars>
      </dgm:prSet>
      <dgm:spPr/>
    </dgm:pt>
    <dgm:pt modelId="{B41FDE57-CA9A-4FA5-98DA-3DB1845B3E46}" type="pres">
      <dgm:prSet presAssocID="{B3F3EA4C-6AEA-461B-ABEC-A5F96BD27176}" presName="arrow" presStyleLbl="node1" presStyleIdx="0" presStyleCnt="2">
        <dgm:presLayoutVars>
          <dgm:bulletEnabled val="1"/>
        </dgm:presLayoutVars>
      </dgm:prSet>
      <dgm:spPr/>
    </dgm:pt>
    <dgm:pt modelId="{B45D5881-83BE-4758-8081-7391024D6E8A}" type="pres">
      <dgm:prSet presAssocID="{C20CB100-6F03-4FAF-BC7D-160273DA510E}" presName="arrow" presStyleLbl="node1" presStyleIdx="1" presStyleCnt="2">
        <dgm:presLayoutVars>
          <dgm:bulletEnabled val="1"/>
        </dgm:presLayoutVars>
      </dgm:prSet>
      <dgm:spPr/>
    </dgm:pt>
  </dgm:ptLst>
  <dgm:cxnLst>
    <dgm:cxn modelId="{8C545B40-B83D-4CC7-A6BE-87B6D67B3D90}" type="presOf" srcId="{B3F3EA4C-6AEA-461B-ABEC-A5F96BD27176}" destId="{B41FDE57-CA9A-4FA5-98DA-3DB1845B3E46}" srcOrd="0" destOrd="0" presId="urn:microsoft.com/office/officeart/2005/8/layout/arrow5"/>
    <dgm:cxn modelId="{72207D5B-A5DA-402B-BA8A-67A4019F5740}" srcId="{FE7D6354-8856-460F-BEFF-6F9F2CF7918D}" destId="{C20CB100-6F03-4FAF-BC7D-160273DA510E}" srcOrd="1" destOrd="0" parTransId="{D67C2F02-6CC3-4746-8890-5654853BD2B7}" sibTransId="{59974A96-D6DE-4C8C-8B6F-30633CE052CE}"/>
    <dgm:cxn modelId="{4E64B4A6-C35C-4D0F-B85C-80324E39BA22}" type="presOf" srcId="{FE7D6354-8856-460F-BEFF-6F9F2CF7918D}" destId="{7D3A969C-79BB-41B7-8D56-9E752F2F895B}" srcOrd="0" destOrd="0" presId="urn:microsoft.com/office/officeart/2005/8/layout/arrow5"/>
    <dgm:cxn modelId="{6D76D5BD-12DC-4B46-8FF4-E5D7AEFA44C2}" type="presOf" srcId="{C20CB100-6F03-4FAF-BC7D-160273DA510E}" destId="{B45D5881-83BE-4758-8081-7391024D6E8A}" srcOrd="0" destOrd="0" presId="urn:microsoft.com/office/officeart/2005/8/layout/arrow5"/>
    <dgm:cxn modelId="{F092B7CE-B9C1-4F45-B7D8-91B238483478}" srcId="{FE7D6354-8856-460F-BEFF-6F9F2CF7918D}" destId="{B3F3EA4C-6AEA-461B-ABEC-A5F96BD27176}" srcOrd="0" destOrd="0" parTransId="{426030E0-1011-4F42-A323-74F7FE351FE5}" sibTransId="{34457484-CCA2-4932-8B09-0AB23228CF82}"/>
    <dgm:cxn modelId="{476A80A1-6066-4028-A255-792FDF687853}" type="presParOf" srcId="{7D3A969C-79BB-41B7-8D56-9E752F2F895B}" destId="{B41FDE57-CA9A-4FA5-98DA-3DB1845B3E46}" srcOrd="0" destOrd="0" presId="urn:microsoft.com/office/officeart/2005/8/layout/arrow5"/>
    <dgm:cxn modelId="{734597F7-3712-407F-A5E1-281F7CC3B2A7}" type="presParOf" srcId="{7D3A969C-79BB-41B7-8D56-9E752F2F895B}" destId="{B45D5881-83BE-4758-8081-7391024D6E8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D6354-8856-460F-BEFF-6F9F2CF7918D}" type="doc">
      <dgm:prSet loTypeId="urn:microsoft.com/office/officeart/2005/8/layout/arrow5" loCatId="process" qsTypeId="urn:microsoft.com/office/officeart/2005/8/quickstyle/3d9" qsCatId="3D" csTypeId="urn:microsoft.com/office/officeart/2005/8/colors/accent1_2" csCatId="accent1" phldr="1"/>
      <dgm:spPr/>
      <dgm:t>
        <a:bodyPr/>
        <a:lstStyle/>
        <a:p>
          <a:endParaRPr lang="da-DK"/>
        </a:p>
      </dgm:t>
    </dgm:pt>
    <dgm:pt modelId="{7D3A969C-79BB-41B7-8D56-9E752F2F895B}" type="pres">
      <dgm:prSet presAssocID="{FE7D6354-8856-460F-BEFF-6F9F2CF7918D}" presName="diagram" presStyleCnt="0">
        <dgm:presLayoutVars>
          <dgm:dir/>
          <dgm:resizeHandles val="exact"/>
        </dgm:presLayoutVars>
      </dgm:prSet>
      <dgm:spPr/>
    </dgm:pt>
  </dgm:ptLst>
  <dgm:cxnLst>
    <dgm:cxn modelId="{4E64B4A6-C35C-4D0F-B85C-80324E39BA22}" type="presOf" srcId="{FE7D6354-8856-460F-BEFF-6F9F2CF7918D}" destId="{7D3A969C-79BB-41B7-8D56-9E752F2F895B}"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1C50B-0E83-4E1C-B95C-216E4DC198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a-DK"/>
        </a:p>
      </dgm:t>
    </dgm:pt>
    <dgm:pt modelId="{9D154C74-4F00-461C-AD48-60276D7D7BCF}">
      <dgm:prSet phldrT="[Tekst]"/>
      <dgm:spPr/>
      <dgm:t>
        <a:bodyPr/>
        <a:lstStyle/>
        <a:p>
          <a:r>
            <a:rPr lang="da-DK"/>
            <a:t>Særregler (Dag – og døgnarbejdere</a:t>
          </a:r>
          <a:r>
            <a:rPr lang="da-DK">
              <a:latin typeface="Calibri Light" panose="020F0302020204030204"/>
            </a:rPr>
            <a:t>)</a:t>
          </a:r>
          <a:endParaRPr lang="da-DK"/>
        </a:p>
      </dgm:t>
    </dgm:pt>
    <dgm:pt modelId="{3FFA86D9-44B1-4C1E-A842-8B2532F3913D}" type="parTrans" cxnId="{76C32287-8EC3-4514-9A77-E7651F47C004}">
      <dgm:prSet/>
      <dgm:spPr/>
      <dgm:t>
        <a:bodyPr/>
        <a:lstStyle/>
        <a:p>
          <a:endParaRPr lang="da-DK"/>
        </a:p>
      </dgm:t>
    </dgm:pt>
    <dgm:pt modelId="{347E8079-56BD-46C0-B130-99172440108D}" type="sibTrans" cxnId="{76C32287-8EC3-4514-9A77-E7651F47C004}">
      <dgm:prSet/>
      <dgm:spPr/>
      <dgm:t>
        <a:bodyPr/>
        <a:lstStyle/>
        <a:p>
          <a:endParaRPr lang="da-DK"/>
        </a:p>
      </dgm:t>
    </dgm:pt>
    <dgm:pt modelId="{BE3A91EB-E6B8-4FAF-87ED-3FBFFD042432}">
      <dgm:prSet phldrT="[Tekst]"/>
      <dgm:spPr/>
      <dgm:t>
        <a:bodyPr/>
        <a:lstStyle/>
        <a:p>
          <a:r>
            <a:rPr lang="da-DK"/>
            <a:t>Fælles generelle bestemmelser</a:t>
          </a:r>
        </a:p>
      </dgm:t>
    </dgm:pt>
    <dgm:pt modelId="{EB607B86-7F4A-4798-AC81-EBE6F974698F}" type="sibTrans" cxnId="{1603C7A2-5493-42F4-A9A4-1A96DCCF21F5}">
      <dgm:prSet/>
      <dgm:spPr/>
      <dgm:t>
        <a:bodyPr/>
        <a:lstStyle/>
        <a:p>
          <a:endParaRPr lang="da-DK"/>
        </a:p>
      </dgm:t>
    </dgm:pt>
    <dgm:pt modelId="{542E9D7D-6A5B-438C-9E22-BEA621A9FED7}" type="parTrans" cxnId="{1603C7A2-5493-42F4-A9A4-1A96DCCF21F5}">
      <dgm:prSet/>
      <dgm:spPr/>
      <dgm:t>
        <a:bodyPr/>
        <a:lstStyle/>
        <a:p>
          <a:endParaRPr lang="da-DK"/>
        </a:p>
      </dgm:t>
    </dgm:pt>
    <dgm:pt modelId="{B6178D4B-D45A-460C-B51E-9FC3B67D9CE9}">
      <dgm:prSet phldrT="[Tekst]"/>
      <dgm:spPr/>
      <dgm:t>
        <a:bodyPr/>
        <a:lstStyle/>
        <a:p>
          <a:r>
            <a:rPr lang="da-DK"/>
            <a:t>Forpligtende samarbejdsspor</a:t>
          </a:r>
        </a:p>
      </dgm:t>
    </dgm:pt>
    <dgm:pt modelId="{57796EE4-3D96-4DEA-B3BB-3D1AA4109F0B}" type="parTrans" cxnId="{D63D728C-4D97-4632-8F32-80EACEE9C8AC}">
      <dgm:prSet/>
      <dgm:spPr/>
    </dgm:pt>
    <dgm:pt modelId="{C084FE98-4D08-4043-BEF7-39A2A4B21C5F}" type="sibTrans" cxnId="{D63D728C-4D97-4632-8F32-80EACEE9C8AC}">
      <dgm:prSet/>
      <dgm:spPr/>
    </dgm:pt>
    <dgm:pt modelId="{847B4AF0-1E9A-48AA-BB7B-2939A37547E7}" type="pres">
      <dgm:prSet presAssocID="{1FA1C50B-0E83-4E1C-B95C-216E4DC19825}" presName="linear" presStyleCnt="0">
        <dgm:presLayoutVars>
          <dgm:dir/>
          <dgm:animLvl val="lvl"/>
          <dgm:resizeHandles val="exact"/>
        </dgm:presLayoutVars>
      </dgm:prSet>
      <dgm:spPr/>
    </dgm:pt>
    <dgm:pt modelId="{7BCE12C8-D2DF-40F5-A013-CC7BB3BE9489}" type="pres">
      <dgm:prSet presAssocID="{B6178D4B-D45A-460C-B51E-9FC3B67D9CE9}" presName="parentLin" presStyleCnt="0"/>
      <dgm:spPr/>
    </dgm:pt>
    <dgm:pt modelId="{FB552E87-7ECF-49F0-BA0A-CDF14F7C9CFF}" type="pres">
      <dgm:prSet presAssocID="{B6178D4B-D45A-460C-B51E-9FC3B67D9CE9}" presName="parentLeftMargin" presStyleLbl="node1" presStyleIdx="0" presStyleCnt="3"/>
      <dgm:spPr/>
    </dgm:pt>
    <dgm:pt modelId="{CD8F7D96-A4B1-4274-AD33-1A6B1E070D2E}" type="pres">
      <dgm:prSet presAssocID="{B6178D4B-D45A-460C-B51E-9FC3B67D9CE9}" presName="parentText" presStyleLbl="node1" presStyleIdx="0" presStyleCnt="3" custScaleX="99847">
        <dgm:presLayoutVars>
          <dgm:chMax val="0"/>
          <dgm:bulletEnabled val="1"/>
        </dgm:presLayoutVars>
      </dgm:prSet>
      <dgm:spPr/>
    </dgm:pt>
    <dgm:pt modelId="{D044DA08-3835-450B-9A9B-E117EAEC293F}" type="pres">
      <dgm:prSet presAssocID="{B6178D4B-D45A-460C-B51E-9FC3B67D9CE9}" presName="negativeSpace" presStyleCnt="0"/>
      <dgm:spPr/>
    </dgm:pt>
    <dgm:pt modelId="{5F53AA1B-FDF3-4C7A-981D-5292B10BDD88}" type="pres">
      <dgm:prSet presAssocID="{B6178D4B-D45A-460C-B51E-9FC3B67D9CE9}" presName="childText" presStyleLbl="conFgAcc1" presStyleIdx="0" presStyleCnt="3">
        <dgm:presLayoutVars>
          <dgm:bulletEnabled val="1"/>
        </dgm:presLayoutVars>
      </dgm:prSet>
      <dgm:spPr/>
    </dgm:pt>
    <dgm:pt modelId="{09B571F9-CC6E-4D12-930A-190D9B860844}" type="pres">
      <dgm:prSet presAssocID="{C084FE98-4D08-4043-BEF7-39A2A4B21C5F}" presName="spaceBetweenRectangles" presStyleCnt="0"/>
      <dgm:spPr/>
    </dgm:pt>
    <dgm:pt modelId="{E6AF8883-6420-4177-86D5-6469F783F55C}" type="pres">
      <dgm:prSet presAssocID="{BE3A91EB-E6B8-4FAF-87ED-3FBFFD042432}" presName="parentLin" presStyleCnt="0"/>
      <dgm:spPr/>
    </dgm:pt>
    <dgm:pt modelId="{535088AF-5034-4691-86A1-BCC3EA3D7A95}" type="pres">
      <dgm:prSet presAssocID="{BE3A91EB-E6B8-4FAF-87ED-3FBFFD042432}" presName="parentLeftMargin" presStyleLbl="node1" presStyleIdx="0" presStyleCnt="3"/>
      <dgm:spPr/>
    </dgm:pt>
    <dgm:pt modelId="{025A4708-DE3D-404B-AF12-BB8C03FC403E}" type="pres">
      <dgm:prSet presAssocID="{BE3A91EB-E6B8-4FAF-87ED-3FBFFD042432}" presName="parentText" presStyleLbl="node1" presStyleIdx="1" presStyleCnt="3">
        <dgm:presLayoutVars>
          <dgm:chMax val="0"/>
          <dgm:bulletEnabled val="1"/>
        </dgm:presLayoutVars>
      </dgm:prSet>
      <dgm:spPr/>
    </dgm:pt>
    <dgm:pt modelId="{82D8D20E-C551-4F6A-9762-B9119538A53D}" type="pres">
      <dgm:prSet presAssocID="{BE3A91EB-E6B8-4FAF-87ED-3FBFFD042432}" presName="negativeSpace" presStyleCnt="0"/>
      <dgm:spPr/>
    </dgm:pt>
    <dgm:pt modelId="{FAAF7E1F-8D42-4FB1-B478-B2C9619AA967}" type="pres">
      <dgm:prSet presAssocID="{BE3A91EB-E6B8-4FAF-87ED-3FBFFD042432}" presName="childText" presStyleLbl="conFgAcc1" presStyleIdx="1" presStyleCnt="3">
        <dgm:presLayoutVars>
          <dgm:bulletEnabled val="1"/>
        </dgm:presLayoutVars>
      </dgm:prSet>
      <dgm:spPr/>
    </dgm:pt>
    <dgm:pt modelId="{F045CA4D-99E0-495F-8A7D-4A643977EC80}" type="pres">
      <dgm:prSet presAssocID="{EB607B86-7F4A-4798-AC81-EBE6F974698F}" presName="spaceBetweenRectangles" presStyleCnt="0"/>
      <dgm:spPr/>
    </dgm:pt>
    <dgm:pt modelId="{7D25E910-5F43-4EBD-B9A3-9292D39D46E3}" type="pres">
      <dgm:prSet presAssocID="{9D154C74-4F00-461C-AD48-60276D7D7BCF}" presName="parentLin" presStyleCnt="0"/>
      <dgm:spPr/>
    </dgm:pt>
    <dgm:pt modelId="{064BE3DA-CB45-4064-9376-8834E117161C}" type="pres">
      <dgm:prSet presAssocID="{9D154C74-4F00-461C-AD48-60276D7D7BCF}" presName="parentLeftMargin" presStyleLbl="node1" presStyleIdx="1" presStyleCnt="3"/>
      <dgm:spPr/>
    </dgm:pt>
    <dgm:pt modelId="{AE89B83C-3E09-4872-A6BA-2100244DFE80}" type="pres">
      <dgm:prSet presAssocID="{9D154C74-4F00-461C-AD48-60276D7D7BCF}" presName="parentText" presStyleLbl="node1" presStyleIdx="2" presStyleCnt="3" custScaleX="99847">
        <dgm:presLayoutVars>
          <dgm:chMax val="0"/>
          <dgm:bulletEnabled val="1"/>
        </dgm:presLayoutVars>
      </dgm:prSet>
      <dgm:spPr/>
    </dgm:pt>
    <dgm:pt modelId="{3C733D1E-839E-4926-B7A6-17A19446CF9C}" type="pres">
      <dgm:prSet presAssocID="{9D154C74-4F00-461C-AD48-60276D7D7BCF}" presName="negativeSpace" presStyleCnt="0"/>
      <dgm:spPr/>
    </dgm:pt>
    <dgm:pt modelId="{5FF4401D-A8C4-4122-8675-D943C93101FD}" type="pres">
      <dgm:prSet presAssocID="{9D154C74-4F00-461C-AD48-60276D7D7BCF}" presName="childText" presStyleLbl="conFgAcc1" presStyleIdx="2" presStyleCnt="3">
        <dgm:presLayoutVars>
          <dgm:bulletEnabled val="1"/>
        </dgm:presLayoutVars>
      </dgm:prSet>
      <dgm:spPr/>
    </dgm:pt>
  </dgm:ptLst>
  <dgm:cxnLst>
    <dgm:cxn modelId="{DF7E401B-2D2D-4DAC-AFC4-07E509032DEC}" type="presOf" srcId="{1FA1C50B-0E83-4E1C-B95C-216E4DC19825}" destId="{847B4AF0-1E9A-48AA-BB7B-2939A37547E7}" srcOrd="0" destOrd="0" presId="urn:microsoft.com/office/officeart/2005/8/layout/list1"/>
    <dgm:cxn modelId="{832ED063-A2A5-4BFB-AF3F-8E879ABD5E5F}" type="presOf" srcId="{9D154C74-4F00-461C-AD48-60276D7D7BCF}" destId="{AE89B83C-3E09-4872-A6BA-2100244DFE80}" srcOrd="1" destOrd="0" presId="urn:microsoft.com/office/officeart/2005/8/layout/list1"/>
    <dgm:cxn modelId="{9CC81952-41D8-4EE1-A9EE-A3F583D60CB6}" type="presOf" srcId="{9D154C74-4F00-461C-AD48-60276D7D7BCF}" destId="{064BE3DA-CB45-4064-9376-8834E117161C}" srcOrd="0" destOrd="0" presId="urn:microsoft.com/office/officeart/2005/8/layout/list1"/>
    <dgm:cxn modelId="{CF081F74-1F5D-414E-A983-91CF6AADEB34}" type="presOf" srcId="{B6178D4B-D45A-460C-B51E-9FC3B67D9CE9}" destId="{FB552E87-7ECF-49F0-BA0A-CDF14F7C9CFF}" srcOrd="0" destOrd="0" presId="urn:microsoft.com/office/officeart/2005/8/layout/list1"/>
    <dgm:cxn modelId="{6ADE715A-0B18-4A27-808E-D727F3B15509}" type="presOf" srcId="{BE3A91EB-E6B8-4FAF-87ED-3FBFFD042432}" destId="{535088AF-5034-4691-86A1-BCC3EA3D7A95}" srcOrd="0" destOrd="0" presId="urn:microsoft.com/office/officeart/2005/8/layout/list1"/>
    <dgm:cxn modelId="{76C32287-8EC3-4514-9A77-E7651F47C004}" srcId="{1FA1C50B-0E83-4E1C-B95C-216E4DC19825}" destId="{9D154C74-4F00-461C-AD48-60276D7D7BCF}" srcOrd="2" destOrd="0" parTransId="{3FFA86D9-44B1-4C1E-A842-8B2532F3913D}" sibTransId="{347E8079-56BD-46C0-B130-99172440108D}"/>
    <dgm:cxn modelId="{D63D728C-4D97-4632-8F32-80EACEE9C8AC}" srcId="{1FA1C50B-0E83-4E1C-B95C-216E4DC19825}" destId="{B6178D4B-D45A-460C-B51E-9FC3B67D9CE9}" srcOrd="0" destOrd="0" parTransId="{57796EE4-3D96-4DEA-B3BB-3D1AA4109F0B}" sibTransId="{C084FE98-4D08-4043-BEF7-39A2A4B21C5F}"/>
    <dgm:cxn modelId="{1603C7A2-5493-42F4-A9A4-1A96DCCF21F5}" srcId="{1FA1C50B-0E83-4E1C-B95C-216E4DC19825}" destId="{BE3A91EB-E6B8-4FAF-87ED-3FBFFD042432}" srcOrd="1" destOrd="0" parTransId="{542E9D7D-6A5B-438C-9E22-BEA621A9FED7}" sibTransId="{EB607B86-7F4A-4798-AC81-EBE6F974698F}"/>
    <dgm:cxn modelId="{2065DEA7-94B6-4E3D-940A-CA984431BE2C}" type="presOf" srcId="{BE3A91EB-E6B8-4FAF-87ED-3FBFFD042432}" destId="{025A4708-DE3D-404B-AF12-BB8C03FC403E}" srcOrd="1" destOrd="0" presId="urn:microsoft.com/office/officeart/2005/8/layout/list1"/>
    <dgm:cxn modelId="{EBAD9DEE-506F-4EF3-9511-FE934234AEDF}" type="presOf" srcId="{B6178D4B-D45A-460C-B51E-9FC3B67D9CE9}" destId="{CD8F7D96-A4B1-4274-AD33-1A6B1E070D2E}" srcOrd="1" destOrd="0" presId="urn:microsoft.com/office/officeart/2005/8/layout/list1"/>
    <dgm:cxn modelId="{0F583E55-1E9C-4145-81BD-B4102BD151B7}" type="presParOf" srcId="{847B4AF0-1E9A-48AA-BB7B-2939A37547E7}" destId="{7BCE12C8-D2DF-40F5-A013-CC7BB3BE9489}" srcOrd="0" destOrd="0" presId="urn:microsoft.com/office/officeart/2005/8/layout/list1"/>
    <dgm:cxn modelId="{91B72289-5975-4A47-B5B1-CEB082291E80}" type="presParOf" srcId="{7BCE12C8-D2DF-40F5-A013-CC7BB3BE9489}" destId="{FB552E87-7ECF-49F0-BA0A-CDF14F7C9CFF}" srcOrd="0" destOrd="0" presId="urn:microsoft.com/office/officeart/2005/8/layout/list1"/>
    <dgm:cxn modelId="{CCF78DDA-0158-47C6-A437-A6A9FD597C95}" type="presParOf" srcId="{7BCE12C8-D2DF-40F5-A013-CC7BB3BE9489}" destId="{CD8F7D96-A4B1-4274-AD33-1A6B1E070D2E}" srcOrd="1" destOrd="0" presId="urn:microsoft.com/office/officeart/2005/8/layout/list1"/>
    <dgm:cxn modelId="{CF8D71C6-D7EF-4A7A-9FDC-3786ED306BC2}" type="presParOf" srcId="{847B4AF0-1E9A-48AA-BB7B-2939A37547E7}" destId="{D044DA08-3835-450B-9A9B-E117EAEC293F}" srcOrd="1" destOrd="0" presId="urn:microsoft.com/office/officeart/2005/8/layout/list1"/>
    <dgm:cxn modelId="{D92162F2-B45A-42F1-B81E-C6D413D48BE3}" type="presParOf" srcId="{847B4AF0-1E9A-48AA-BB7B-2939A37547E7}" destId="{5F53AA1B-FDF3-4C7A-981D-5292B10BDD88}" srcOrd="2" destOrd="0" presId="urn:microsoft.com/office/officeart/2005/8/layout/list1"/>
    <dgm:cxn modelId="{5433716C-8316-4001-9EF1-7959E3267BB3}" type="presParOf" srcId="{847B4AF0-1E9A-48AA-BB7B-2939A37547E7}" destId="{09B571F9-CC6E-4D12-930A-190D9B860844}" srcOrd="3" destOrd="0" presId="urn:microsoft.com/office/officeart/2005/8/layout/list1"/>
    <dgm:cxn modelId="{856425D7-1DB4-43D0-B650-838E8566BDBC}" type="presParOf" srcId="{847B4AF0-1E9A-48AA-BB7B-2939A37547E7}" destId="{E6AF8883-6420-4177-86D5-6469F783F55C}" srcOrd="4" destOrd="0" presId="urn:microsoft.com/office/officeart/2005/8/layout/list1"/>
    <dgm:cxn modelId="{629D2278-3C44-4B03-BB2A-8AC80BE6D350}" type="presParOf" srcId="{E6AF8883-6420-4177-86D5-6469F783F55C}" destId="{535088AF-5034-4691-86A1-BCC3EA3D7A95}" srcOrd="0" destOrd="0" presId="urn:microsoft.com/office/officeart/2005/8/layout/list1"/>
    <dgm:cxn modelId="{D308F7A1-2C54-4DB7-8F8C-9B962773DC67}" type="presParOf" srcId="{E6AF8883-6420-4177-86D5-6469F783F55C}" destId="{025A4708-DE3D-404B-AF12-BB8C03FC403E}" srcOrd="1" destOrd="0" presId="urn:microsoft.com/office/officeart/2005/8/layout/list1"/>
    <dgm:cxn modelId="{0427DBFB-C095-4AC0-949B-AA5740C6EF10}" type="presParOf" srcId="{847B4AF0-1E9A-48AA-BB7B-2939A37547E7}" destId="{82D8D20E-C551-4F6A-9762-B9119538A53D}" srcOrd="5" destOrd="0" presId="urn:microsoft.com/office/officeart/2005/8/layout/list1"/>
    <dgm:cxn modelId="{228BB554-6A40-48E1-821A-6A946D6671C8}" type="presParOf" srcId="{847B4AF0-1E9A-48AA-BB7B-2939A37547E7}" destId="{FAAF7E1F-8D42-4FB1-B478-B2C9619AA967}" srcOrd="6" destOrd="0" presId="urn:microsoft.com/office/officeart/2005/8/layout/list1"/>
    <dgm:cxn modelId="{5813202B-F316-40C7-BB9C-CC53CDA23DEC}" type="presParOf" srcId="{847B4AF0-1E9A-48AA-BB7B-2939A37547E7}" destId="{F045CA4D-99E0-495F-8A7D-4A643977EC80}" srcOrd="7" destOrd="0" presId="urn:microsoft.com/office/officeart/2005/8/layout/list1"/>
    <dgm:cxn modelId="{60705DC8-8242-4FE5-B075-2C7B66767EAC}" type="presParOf" srcId="{847B4AF0-1E9A-48AA-BB7B-2939A37547E7}" destId="{7D25E910-5F43-4EBD-B9A3-9292D39D46E3}" srcOrd="8" destOrd="0" presId="urn:microsoft.com/office/officeart/2005/8/layout/list1"/>
    <dgm:cxn modelId="{534C41A9-3C4F-4BE6-97CB-793C51E88B0B}" type="presParOf" srcId="{7D25E910-5F43-4EBD-B9A3-9292D39D46E3}" destId="{064BE3DA-CB45-4064-9376-8834E117161C}" srcOrd="0" destOrd="0" presId="urn:microsoft.com/office/officeart/2005/8/layout/list1"/>
    <dgm:cxn modelId="{E3B888EA-69F7-4156-9873-DFA856349A27}" type="presParOf" srcId="{7D25E910-5F43-4EBD-B9A3-9292D39D46E3}" destId="{AE89B83C-3E09-4872-A6BA-2100244DFE80}" srcOrd="1" destOrd="0" presId="urn:microsoft.com/office/officeart/2005/8/layout/list1"/>
    <dgm:cxn modelId="{535D4F10-299D-4939-9C36-2B3A4D6B363E}" type="presParOf" srcId="{847B4AF0-1E9A-48AA-BB7B-2939A37547E7}" destId="{3C733D1E-839E-4926-B7A6-17A19446CF9C}" srcOrd="9" destOrd="0" presId="urn:microsoft.com/office/officeart/2005/8/layout/list1"/>
    <dgm:cxn modelId="{8DF6EB2F-AA2B-481F-8E73-EF4B6724D87A}" type="presParOf" srcId="{847B4AF0-1E9A-48AA-BB7B-2939A37547E7}" destId="{5FF4401D-A8C4-4122-8675-D943C93101FD}"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7CB121-418F-4907-9DE1-3C079A0938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a-DK"/>
        </a:p>
      </dgm:t>
    </dgm:pt>
    <dgm:pt modelId="{BD204786-5E8B-4216-A9BE-FC83ECFA37D1}">
      <dgm:prSet phldrT="[Tekst]"/>
      <dgm:spPr/>
      <dgm:t>
        <a:bodyPr/>
        <a:lstStyle/>
        <a:p>
          <a:r>
            <a:rPr lang="da-DK"/>
            <a:t>Grundlaget</a:t>
          </a:r>
        </a:p>
      </dgm:t>
    </dgm:pt>
    <dgm:pt modelId="{F484D84A-E8DB-40DA-9D0E-0C2EC89A397C}" type="parTrans" cxnId="{54C5743D-92FF-4831-9AFA-6C34472514BB}">
      <dgm:prSet/>
      <dgm:spPr/>
      <dgm:t>
        <a:bodyPr/>
        <a:lstStyle/>
        <a:p>
          <a:endParaRPr lang="da-DK"/>
        </a:p>
      </dgm:t>
    </dgm:pt>
    <dgm:pt modelId="{32F0A9ED-4C7A-4EC8-B535-41254441A650}" type="sibTrans" cxnId="{54C5743D-92FF-4831-9AFA-6C34472514BB}">
      <dgm:prSet/>
      <dgm:spPr/>
      <dgm:t>
        <a:bodyPr/>
        <a:lstStyle/>
        <a:p>
          <a:endParaRPr lang="da-DK"/>
        </a:p>
      </dgm:t>
    </dgm:pt>
    <dgm:pt modelId="{C0A1F81A-F606-4C71-A8F5-1565856CADAA}">
      <dgm:prSet phldrT="[Tekst]"/>
      <dgm:spPr/>
      <dgm:t>
        <a:bodyPr/>
        <a:lstStyle/>
        <a:p>
          <a:r>
            <a:rPr lang="da-DK"/>
            <a:t>Drøftelse med tillidsrepræsentant</a:t>
          </a:r>
        </a:p>
      </dgm:t>
    </dgm:pt>
    <dgm:pt modelId="{B4F1E587-5341-461D-9B6B-E531FADE14DC}" type="parTrans" cxnId="{17654B1C-D8BD-4E9C-94A0-F61F5CDCE4F0}">
      <dgm:prSet/>
      <dgm:spPr/>
      <dgm:t>
        <a:bodyPr/>
        <a:lstStyle/>
        <a:p>
          <a:endParaRPr lang="da-DK"/>
        </a:p>
      </dgm:t>
    </dgm:pt>
    <dgm:pt modelId="{4503741F-710B-45A6-90DB-ED44DFE858A5}" type="sibTrans" cxnId="{17654B1C-D8BD-4E9C-94A0-F61F5CDCE4F0}">
      <dgm:prSet/>
      <dgm:spPr/>
      <dgm:t>
        <a:bodyPr/>
        <a:lstStyle/>
        <a:p>
          <a:endParaRPr lang="da-DK"/>
        </a:p>
      </dgm:t>
    </dgm:pt>
    <dgm:pt modelId="{3B58045D-A97A-4E25-9BF0-3155A66A6A41}">
      <dgm:prSet phldrT="[Tekst]"/>
      <dgm:spPr/>
      <dgm:t>
        <a:bodyPr/>
        <a:lstStyle/>
        <a:p>
          <a:r>
            <a:rPr lang="da-DK"/>
            <a:t>Udarbejdelse af skoleplan</a:t>
          </a:r>
        </a:p>
      </dgm:t>
    </dgm:pt>
    <dgm:pt modelId="{DB54E268-4E79-4D2B-9AA1-A0E8DF7BA9C8}" type="parTrans" cxnId="{4568727A-A76C-457D-9A51-E1355BAD43B2}">
      <dgm:prSet/>
      <dgm:spPr/>
      <dgm:t>
        <a:bodyPr/>
        <a:lstStyle/>
        <a:p>
          <a:endParaRPr lang="da-DK"/>
        </a:p>
      </dgm:t>
    </dgm:pt>
    <dgm:pt modelId="{BF512D40-2B1B-4C62-87B5-DC59B9D1123E}" type="sibTrans" cxnId="{4568727A-A76C-457D-9A51-E1355BAD43B2}">
      <dgm:prSet/>
      <dgm:spPr/>
      <dgm:t>
        <a:bodyPr/>
        <a:lstStyle/>
        <a:p>
          <a:endParaRPr lang="da-DK"/>
        </a:p>
      </dgm:t>
    </dgm:pt>
    <dgm:pt modelId="{4FB2E6D1-96BB-4CBE-8CAD-4154D032927F}">
      <dgm:prSet/>
      <dgm:spPr/>
      <dgm:t>
        <a:bodyPr/>
        <a:lstStyle/>
        <a:p>
          <a:r>
            <a:rPr lang="da-DK"/>
            <a:t>Samarbejdsmøde</a:t>
          </a:r>
        </a:p>
      </dgm:t>
    </dgm:pt>
    <dgm:pt modelId="{7F688C0C-612A-48A2-ABDF-A64693AC7A28}" type="parTrans" cxnId="{D413FB74-C0FD-40D0-8C74-0A27B8959D6B}">
      <dgm:prSet/>
      <dgm:spPr/>
      <dgm:t>
        <a:bodyPr/>
        <a:lstStyle/>
        <a:p>
          <a:endParaRPr lang="da-DK"/>
        </a:p>
      </dgm:t>
    </dgm:pt>
    <dgm:pt modelId="{53FD9ED8-ECF7-4DAD-A394-2D09F1E5E309}" type="sibTrans" cxnId="{D413FB74-C0FD-40D0-8C74-0A27B8959D6B}">
      <dgm:prSet/>
      <dgm:spPr/>
      <dgm:t>
        <a:bodyPr/>
        <a:lstStyle/>
        <a:p>
          <a:endParaRPr lang="da-DK"/>
        </a:p>
      </dgm:t>
    </dgm:pt>
    <dgm:pt modelId="{436183A1-3463-4DFD-88C2-433CD0C73643}">
      <dgm:prSet/>
      <dgm:spPr/>
      <dgm:t>
        <a:bodyPr/>
        <a:lstStyle/>
        <a:p>
          <a:r>
            <a:rPr lang="da-DK"/>
            <a:t>Indsamle fælles viden</a:t>
          </a:r>
        </a:p>
      </dgm:t>
    </dgm:pt>
    <dgm:pt modelId="{1A858253-C72A-40F3-BF6A-F22223FA8D7B}" type="parTrans" cxnId="{BE430683-284B-4B6E-9ED7-A785066115E5}">
      <dgm:prSet/>
      <dgm:spPr/>
      <dgm:t>
        <a:bodyPr/>
        <a:lstStyle/>
        <a:p>
          <a:endParaRPr lang="da-DK"/>
        </a:p>
      </dgm:t>
    </dgm:pt>
    <dgm:pt modelId="{C0684818-A98B-4A20-ACDC-310E5CBE5F0F}" type="sibTrans" cxnId="{BE430683-284B-4B6E-9ED7-A785066115E5}">
      <dgm:prSet/>
      <dgm:spPr/>
      <dgm:t>
        <a:bodyPr/>
        <a:lstStyle/>
        <a:p>
          <a:endParaRPr lang="da-DK"/>
        </a:p>
      </dgm:t>
    </dgm:pt>
    <dgm:pt modelId="{36EC22C1-729C-4FF8-B4C1-8B8E3F00CD95}" type="pres">
      <dgm:prSet presAssocID="{F27CB121-418F-4907-9DE1-3C079A093845}" presName="CompostProcess" presStyleCnt="0">
        <dgm:presLayoutVars>
          <dgm:dir/>
          <dgm:resizeHandles val="exact"/>
        </dgm:presLayoutVars>
      </dgm:prSet>
      <dgm:spPr/>
    </dgm:pt>
    <dgm:pt modelId="{BD1C79AA-BDC0-4DA7-8A69-A0DDEC5E8299}" type="pres">
      <dgm:prSet presAssocID="{F27CB121-418F-4907-9DE1-3C079A093845}" presName="arrow" presStyleLbl="bgShp" presStyleIdx="0" presStyleCnt="1"/>
      <dgm:spPr/>
    </dgm:pt>
    <dgm:pt modelId="{BD2D3091-ED14-486B-9D47-2E51962B0489}" type="pres">
      <dgm:prSet presAssocID="{F27CB121-418F-4907-9DE1-3C079A093845}" presName="linearProcess" presStyleCnt="0"/>
      <dgm:spPr/>
    </dgm:pt>
    <dgm:pt modelId="{3D24F892-F12F-4B7B-A74F-30078A1B3FAB}" type="pres">
      <dgm:prSet presAssocID="{BD204786-5E8B-4216-A9BE-FC83ECFA37D1}" presName="textNode" presStyleLbl="node1" presStyleIdx="0" presStyleCnt="5">
        <dgm:presLayoutVars>
          <dgm:bulletEnabled val="1"/>
        </dgm:presLayoutVars>
      </dgm:prSet>
      <dgm:spPr/>
    </dgm:pt>
    <dgm:pt modelId="{F88A5B61-F1A6-4FFA-B78E-1AD051E81874}" type="pres">
      <dgm:prSet presAssocID="{32F0A9ED-4C7A-4EC8-B535-41254441A650}" presName="sibTrans" presStyleCnt="0"/>
      <dgm:spPr/>
    </dgm:pt>
    <dgm:pt modelId="{D4C3C146-794B-4EC0-92BF-596652C430CF}" type="pres">
      <dgm:prSet presAssocID="{C0A1F81A-F606-4C71-A8F5-1565856CADAA}" presName="textNode" presStyleLbl="node1" presStyleIdx="1" presStyleCnt="5">
        <dgm:presLayoutVars>
          <dgm:bulletEnabled val="1"/>
        </dgm:presLayoutVars>
      </dgm:prSet>
      <dgm:spPr/>
    </dgm:pt>
    <dgm:pt modelId="{B6EB0803-0D49-4C85-849C-BF2479719DF4}" type="pres">
      <dgm:prSet presAssocID="{4503741F-710B-45A6-90DB-ED44DFE858A5}" presName="sibTrans" presStyleCnt="0"/>
      <dgm:spPr/>
    </dgm:pt>
    <dgm:pt modelId="{C4210630-AD42-4FC6-B013-0D9B9D7DE0C4}" type="pres">
      <dgm:prSet presAssocID="{3B58045D-A97A-4E25-9BF0-3155A66A6A41}" presName="textNode" presStyleLbl="node1" presStyleIdx="2" presStyleCnt="5">
        <dgm:presLayoutVars>
          <dgm:bulletEnabled val="1"/>
        </dgm:presLayoutVars>
      </dgm:prSet>
      <dgm:spPr/>
    </dgm:pt>
    <dgm:pt modelId="{6E03B6AF-037F-439D-BC22-0569C875EBC5}" type="pres">
      <dgm:prSet presAssocID="{BF512D40-2B1B-4C62-87B5-DC59B9D1123E}" presName="sibTrans" presStyleCnt="0"/>
      <dgm:spPr/>
    </dgm:pt>
    <dgm:pt modelId="{14B9D69B-4E08-4FFD-97E2-D8754596FB42}" type="pres">
      <dgm:prSet presAssocID="{4FB2E6D1-96BB-4CBE-8CAD-4154D032927F}" presName="textNode" presStyleLbl="node1" presStyleIdx="3" presStyleCnt="5">
        <dgm:presLayoutVars>
          <dgm:bulletEnabled val="1"/>
        </dgm:presLayoutVars>
      </dgm:prSet>
      <dgm:spPr/>
    </dgm:pt>
    <dgm:pt modelId="{540206C4-3537-4B7C-8854-5E3F28148145}" type="pres">
      <dgm:prSet presAssocID="{53FD9ED8-ECF7-4DAD-A394-2D09F1E5E309}" presName="sibTrans" presStyleCnt="0"/>
      <dgm:spPr/>
    </dgm:pt>
    <dgm:pt modelId="{C24BA2A3-40FB-42B0-BD36-3F3F8978F740}" type="pres">
      <dgm:prSet presAssocID="{436183A1-3463-4DFD-88C2-433CD0C73643}" presName="textNode" presStyleLbl="node1" presStyleIdx="4" presStyleCnt="5">
        <dgm:presLayoutVars>
          <dgm:bulletEnabled val="1"/>
        </dgm:presLayoutVars>
      </dgm:prSet>
      <dgm:spPr/>
    </dgm:pt>
  </dgm:ptLst>
  <dgm:cxnLst>
    <dgm:cxn modelId="{17654B1C-D8BD-4E9C-94A0-F61F5CDCE4F0}" srcId="{F27CB121-418F-4907-9DE1-3C079A093845}" destId="{C0A1F81A-F606-4C71-A8F5-1565856CADAA}" srcOrd="1" destOrd="0" parTransId="{B4F1E587-5341-461D-9B6B-E531FADE14DC}" sibTransId="{4503741F-710B-45A6-90DB-ED44DFE858A5}"/>
    <dgm:cxn modelId="{54C5743D-92FF-4831-9AFA-6C34472514BB}" srcId="{F27CB121-418F-4907-9DE1-3C079A093845}" destId="{BD204786-5E8B-4216-A9BE-FC83ECFA37D1}" srcOrd="0" destOrd="0" parTransId="{F484D84A-E8DB-40DA-9D0E-0C2EC89A397C}" sibTransId="{32F0A9ED-4C7A-4EC8-B535-41254441A650}"/>
    <dgm:cxn modelId="{69312E68-EEC4-45AB-9E0D-16116CB69EC5}" type="presOf" srcId="{C0A1F81A-F606-4C71-A8F5-1565856CADAA}" destId="{D4C3C146-794B-4EC0-92BF-596652C430CF}" srcOrd="0" destOrd="0" presId="urn:microsoft.com/office/officeart/2005/8/layout/hProcess9"/>
    <dgm:cxn modelId="{D4EE1954-C709-439C-8E99-793770B64DA0}" type="presOf" srcId="{F27CB121-418F-4907-9DE1-3C079A093845}" destId="{36EC22C1-729C-4FF8-B4C1-8B8E3F00CD95}" srcOrd="0" destOrd="0" presId="urn:microsoft.com/office/officeart/2005/8/layout/hProcess9"/>
    <dgm:cxn modelId="{D413FB74-C0FD-40D0-8C74-0A27B8959D6B}" srcId="{F27CB121-418F-4907-9DE1-3C079A093845}" destId="{4FB2E6D1-96BB-4CBE-8CAD-4154D032927F}" srcOrd="3" destOrd="0" parTransId="{7F688C0C-612A-48A2-ABDF-A64693AC7A28}" sibTransId="{53FD9ED8-ECF7-4DAD-A394-2D09F1E5E309}"/>
    <dgm:cxn modelId="{4568727A-A76C-457D-9A51-E1355BAD43B2}" srcId="{F27CB121-418F-4907-9DE1-3C079A093845}" destId="{3B58045D-A97A-4E25-9BF0-3155A66A6A41}" srcOrd="2" destOrd="0" parTransId="{DB54E268-4E79-4D2B-9AA1-A0E8DF7BA9C8}" sibTransId="{BF512D40-2B1B-4C62-87B5-DC59B9D1123E}"/>
    <dgm:cxn modelId="{B4FCB15A-3CFC-4BE9-AB80-9DBAB12AB929}" type="presOf" srcId="{436183A1-3463-4DFD-88C2-433CD0C73643}" destId="{C24BA2A3-40FB-42B0-BD36-3F3F8978F740}" srcOrd="0" destOrd="0" presId="urn:microsoft.com/office/officeart/2005/8/layout/hProcess9"/>
    <dgm:cxn modelId="{BE430683-284B-4B6E-9ED7-A785066115E5}" srcId="{F27CB121-418F-4907-9DE1-3C079A093845}" destId="{436183A1-3463-4DFD-88C2-433CD0C73643}" srcOrd="4" destOrd="0" parTransId="{1A858253-C72A-40F3-BF6A-F22223FA8D7B}" sibTransId="{C0684818-A98B-4A20-ACDC-310E5CBE5F0F}"/>
    <dgm:cxn modelId="{0FA6D1A8-536E-4BF6-A57E-95AF8F558961}" type="presOf" srcId="{BD204786-5E8B-4216-A9BE-FC83ECFA37D1}" destId="{3D24F892-F12F-4B7B-A74F-30078A1B3FAB}" srcOrd="0" destOrd="0" presId="urn:microsoft.com/office/officeart/2005/8/layout/hProcess9"/>
    <dgm:cxn modelId="{38C1EEAB-F5D6-4910-BC34-67849BC8B076}" type="presOf" srcId="{4FB2E6D1-96BB-4CBE-8CAD-4154D032927F}" destId="{14B9D69B-4E08-4FFD-97E2-D8754596FB42}" srcOrd="0" destOrd="0" presId="urn:microsoft.com/office/officeart/2005/8/layout/hProcess9"/>
    <dgm:cxn modelId="{30D3E8B9-EAF4-4FB9-AD4E-C3F62084A807}" type="presOf" srcId="{3B58045D-A97A-4E25-9BF0-3155A66A6A41}" destId="{C4210630-AD42-4FC6-B013-0D9B9D7DE0C4}" srcOrd="0" destOrd="0" presId="urn:microsoft.com/office/officeart/2005/8/layout/hProcess9"/>
    <dgm:cxn modelId="{53DEDC72-DD2A-45E0-A591-6DEEB0FD0BBD}" type="presParOf" srcId="{36EC22C1-729C-4FF8-B4C1-8B8E3F00CD95}" destId="{BD1C79AA-BDC0-4DA7-8A69-A0DDEC5E8299}" srcOrd="0" destOrd="0" presId="urn:microsoft.com/office/officeart/2005/8/layout/hProcess9"/>
    <dgm:cxn modelId="{F467A171-E28C-4D47-9676-FF0DACA528EE}" type="presParOf" srcId="{36EC22C1-729C-4FF8-B4C1-8B8E3F00CD95}" destId="{BD2D3091-ED14-486B-9D47-2E51962B0489}" srcOrd="1" destOrd="0" presId="urn:microsoft.com/office/officeart/2005/8/layout/hProcess9"/>
    <dgm:cxn modelId="{C58FE5F7-A7DF-4972-8CC0-D94EF1742934}" type="presParOf" srcId="{BD2D3091-ED14-486B-9D47-2E51962B0489}" destId="{3D24F892-F12F-4B7B-A74F-30078A1B3FAB}" srcOrd="0" destOrd="0" presId="urn:microsoft.com/office/officeart/2005/8/layout/hProcess9"/>
    <dgm:cxn modelId="{BC841771-2C3D-4414-88E4-560BFF6CA87B}" type="presParOf" srcId="{BD2D3091-ED14-486B-9D47-2E51962B0489}" destId="{F88A5B61-F1A6-4FFA-B78E-1AD051E81874}" srcOrd="1" destOrd="0" presId="urn:microsoft.com/office/officeart/2005/8/layout/hProcess9"/>
    <dgm:cxn modelId="{CF7C8A3E-B036-461B-9534-26E457E9D664}" type="presParOf" srcId="{BD2D3091-ED14-486B-9D47-2E51962B0489}" destId="{D4C3C146-794B-4EC0-92BF-596652C430CF}" srcOrd="2" destOrd="0" presId="urn:microsoft.com/office/officeart/2005/8/layout/hProcess9"/>
    <dgm:cxn modelId="{7064DCB3-555F-4E27-B7D0-ED7819759588}" type="presParOf" srcId="{BD2D3091-ED14-486B-9D47-2E51962B0489}" destId="{B6EB0803-0D49-4C85-849C-BF2479719DF4}" srcOrd="3" destOrd="0" presId="urn:microsoft.com/office/officeart/2005/8/layout/hProcess9"/>
    <dgm:cxn modelId="{D027D37C-46E5-481F-B300-494B290EF6A8}" type="presParOf" srcId="{BD2D3091-ED14-486B-9D47-2E51962B0489}" destId="{C4210630-AD42-4FC6-B013-0D9B9D7DE0C4}" srcOrd="4" destOrd="0" presId="urn:microsoft.com/office/officeart/2005/8/layout/hProcess9"/>
    <dgm:cxn modelId="{8A748725-241E-4E71-8472-7A4B83779406}" type="presParOf" srcId="{BD2D3091-ED14-486B-9D47-2E51962B0489}" destId="{6E03B6AF-037F-439D-BC22-0569C875EBC5}" srcOrd="5" destOrd="0" presId="urn:microsoft.com/office/officeart/2005/8/layout/hProcess9"/>
    <dgm:cxn modelId="{C0407D24-2ECB-46C6-ABB4-B7EF3C63E453}" type="presParOf" srcId="{BD2D3091-ED14-486B-9D47-2E51962B0489}" destId="{14B9D69B-4E08-4FFD-97E2-D8754596FB42}" srcOrd="6" destOrd="0" presId="urn:microsoft.com/office/officeart/2005/8/layout/hProcess9"/>
    <dgm:cxn modelId="{71A4341C-EB5C-4387-82EA-625DD8A8029F}" type="presParOf" srcId="{BD2D3091-ED14-486B-9D47-2E51962B0489}" destId="{540206C4-3537-4B7C-8854-5E3F28148145}" srcOrd="7" destOrd="0" presId="urn:microsoft.com/office/officeart/2005/8/layout/hProcess9"/>
    <dgm:cxn modelId="{DABD31EE-8687-4FDA-A935-D59A89FAD9B7}" type="presParOf" srcId="{BD2D3091-ED14-486B-9D47-2E51962B0489}" destId="{C24BA2A3-40FB-42B0-BD36-3F3F8978F74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FDE57-CA9A-4FA5-98DA-3DB1845B3E46}">
      <dsp:nvSpPr>
        <dsp:cNvPr id="0" name=""/>
        <dsp:cNvSpPr/>
      </dsp:nvSpPr>
      <dsp:spPr>
        <a:xfrm rot="16200000">
          <a:off x="1763" y="744802"/>
          <a:ext cx="3929062" cy="3929062"/>
        </a:xfrm>
        <a:prstGeom prst="downArrow">
          <a:avLst>
            <a:gd name="adj1" fmla="val 50000"/>
            <a:gd name="adj2" fmla="val 3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da-DK" sz="2200" kern="1200" dirty="0"/>
            <a:t>Skatteministeriet</a:t>
          </a:r>
        </a:p>
      </dsp:txBody>
      <dsp:txXfrm rot="5400000">
        <a:off x="1764" y="1727067"/>
        <a:ext cx="3241476" cy="1964531"/>
      </dsp:txXfrm>
    </dsp:sp>
    <dsp:sp modelId="{B45D5881-83BE-4758-8081-7391024D6E8A}">
      <dsp:nvSpPr>
        <dsp:cNvPr id="0" name=""/>
        <dsp:cNvSpPr/>
      </dsp:nvSpPr>
      <dsp:spPr>
        <a:xfrm rot="5400000">
          <a:off x="4197174" y="744802"/>
          <a:ext cx="3929062" cy="3929062"/>
        </a:xfrm>
        <a:prstGeom prst="downArrow">
          <a:avLst>
            <a:gd name="adj1" fmla="val 50000"/>
            <a:gd name="adj2" fmla="val 35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da-DK" sz="2200" kern="1200"/>
            <a:t>Centralorganisationernes Fællesudvalg</a:t>
          </a:r>
        </a:p>
      </dsp:txBody>
      <dsp:txXfrm rot="-5400000">
        <a:off x="4884761" y="1727068"/>
        <a:ext cx="3241476" cy="1964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AA1B-FDF3-4C7A-981D-5292B10BDD88}">
      <dsp:nvSpPr>
        <dsp:cNvPr id="0" name=""/>
        <dsp:cNvSpPr/>
      </dsp:nvSpPr>
      <dsp:spPr>
        <a:xfrm>
          <a:off x="0" y="1123774"/>
          <a:ext cx="742651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8F7D96-A4B1-4274-AD33-1A6B1E070D2E}">
      <dsp:nvSpPr>
        <dsp:cNvPr id="0" name=""/>
        <dsp:cNvSpPr/>
      </dsp:nvSpPr>
      <dsp:spPr>
        <a:xfrm>
          <a:off x="371325" y="754774"/>
          <a:ext cx="5190609"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493" tIns="0" rIns="196493" bIns="0" numCol="1" spcCol="1270" anchor="ctr" anchorCtr="0">
          <a:noAutofit/>
        </a:bodyPr>
        <a:lstStyle/>
        <a:p>
          <a:pPr marL="0" lvl="0" indent="0" algn="l" defTabSz="1111250">
            <a:lnSpc>
              <a:spcPct val="90000"/>
            </a:lnSpc>
            <a:spcBef>
              <a:spcPct val="0"/>
            </a:spcBef>
            <a:spcAft>
              <a:spcPct val="35000"/>
            </a:spcAft>
            <a:buNone/>
          </a:pPr>
          <a:r>
            <a:rPr lang="da-DK" sz="2500" kern="1200"/>
            <a:t>Forpligtende samarbejdsspor</a:t>
          </a:r>
        </a:p>
      </dsp:txBody>
      <dsp:txXfrm>
        <a:off x="407351" y="790800"/>
        <a:ext cx="5118557" cy="665948"/>
      </dsp:txXfrm>
    </dsp:sp>
    <dsp:sp modelId="{FAAF7E1F-8D42-4FB1-B478-B2C9619AA967}">
      <dsp:nvSpPr>
        <dsp:cNvPr id="0" name=""/>
        <dsp:cNvSpPr/>
      </dsp:nvSpPr>
      <dsp:spPr>
        <a:xfrm>
          <a:off x="0" y="2257774"/>
          <a:ext cx="742651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A4708-DE3D-404B-AF12-BB8C03FC403E}">
      <dsp:nvSpPr>
        <dsp:cNvPr id="0" name=""/>
        <dsp:cNvSpPr/>
      </dsp:nvSpPr>
      <dsp:spPr>
        <a:xfrm>
          <a:off x="371325" y="1888774"/>
          <a:ext cx="5198563"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493" tIns="0" rIns="196493" bIns="0" numCol="1" spcCol="1270" anchor="ctr" anchorCtr="0">
          <a:noAutofit/>
        </a:bodyPr>
        <a:lstStyle/>
        <a:p>
          <a:pPr marL="0" lvl="0" indent="0" algn="l" defTabSz="1111250">
            <a:lnSpc>
              <a:spcPct val="90000"/>
            </a:lnSpc>
            <a:spcBef>
              <a:spcPct val="0"/>
            </a:spcBef>
            <a:spcAft>
              <a:spcPct val="35000"/>
            </a:spcAft>
            <a:buNone/>
          </a:pPr>
          <a:r>
            <a:rPr lang="da-DK" sz="2500" kern="1200"/>
            <a:t>Fælles generelle bestemmelser</a:t>
          </a:r>
        </a:p>
      </dsp:txBody>
      <dsp:txXfrm>
        <a:off x="407351" y="1924800"/>
        <a:ext cx="5126511" cy="665948"/>
      </dsp:txXfrm>
    </dsp:sp>
    <dsp:sp modelId="{5FF4401D-A8C4-4122-8675-D943C93101FD}">
      <dsp:nvSpPr>
        <dsp:cNvPr id="0" name=""/>
        <dsp:cNvSpPr/>
      </dsp:nvSpPr>
      <dsp:spPr>
        <a:xfrm>
          <a:off x="0" y="3391774"/>
          <a:ext cx="742651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9B83C-3E09-4872-A6BA-2100244DFE80}">
      <dsp:nvSpPr>
        <dsp:cNvPr id="0" name=""/>
        <dsp:cNvSpPr/>
      </dsp:nvSpPr>
      <dsp:spPr>
        <a:xfrm>
          <a:off x="371325" y="3022774"/>
          <a:ext cx="5190609"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493" tIns="0" rIns="196493" bIns="0" numCol="1" spcCol="1270" anchor="ctr" anchorCtr="0">
          <a:noAutofit/>
        </a:bodyPr>
        <a:lstStyle/>
        <a:p>
          <a:pPr marL="0" lvl="0" indent="0" algn="l" defTabSz="1111250">
            <a:lnSpc>
              <a:spcPct val="90000"/>
            </a:lnSpc>
            <a:spcBef>
              <a:spcPct val="0"/>
            </a:spcBef>
            <a:spcAft>
              <a:spcPct val="35000"/>
            </a:spcAft>
            <a:buNone/>
          </a:pPr>
          <a:r>
            <a:rPr lang="da-DK" sz="2500" kern="1200"/>
            <a:t>Særregler (Dag – og døgnarbejdere</a:t>
          </a:r>
          <a:r>
            <a:rPr lang="da-DK" sz="2500" kern="1200">
              <a:latin typeface="Calibri Light" panose="020F0302020204030204"/>
            </a:rPr>
            <a:t>)</a:t>
          </a:r>
          <a:endParaRPr lang="da-DK" sz="2500" kern="1200"/>
        </a:p>
      </dsp:txBody>
      <dsp:txXfrm>
        <a:off x="407351" y="3058800"/>
        <a:ext cx="5118557"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C79AA-BDC0-4DA7-8A69-A0DDEC5E8299}">
      <dsp:nvSpPr>
        <dsp:cNvPr id="0" name=""/>
        <dsp:cNvSpPr/>
      </dsp:nvSpPr>
      <dsp:spPr>
        <a:xfrm>
          <a:off x="795691" y="0"/>
          <a:ext cx="9017836" cy="4000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4F892-F12F-4B7B-A74F-30078A1B3FAB}">
      <dsp:nvSpPr>
        <dsp:cNvPr id="0" name=""/>
        <dsp:cNvSpPr/>
      </dsp:nvSpPr>
      <dsp:spPr>
        <a:xfrm>
          <a:off x="4662" y="1200150"/>
          <a:ext cx="2038441" cy="160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Grundlaget</a:t>
          </a:r>
        </a:p>
      </dsp:txBody>
      <dsp:txXfrm>
        <a:off x="82777" y="1278265"/>
        <a:ext cx="1882211" cy="1443970"/>
      </dsp:txXfrm>
    </dsp:sp>
    <dsp:sp modelId="{D4C3C146-794B-4EC0-92BF-596652C430CF}">
      <dsp:nvSpPr>
        <dsp:cNvPr id="0" name=""/>
        <dsp:cNvSpPr/>
      </dsp:nvSpPr>
      <dsp:spPr>
        <a:xfrm>
          <a:off x="2145025" y="1200150"/>
          <a:ext cx="2038441" cy="160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Drøftelse med tillidsrepræsentant</a:t>
          </a:r>
        </a:p>
      </dsp:txBody>
      <dsp:txXfrm>
        <a:off x="2223140" y="1278265"/>
        <a:ext cx="1882211" cy="1443970"/>
      </dsp:txXfrm>
    </dsp:sp>
    <dsp:sp modelId="{C4210630-AD42-4FC6-B013-0D9B9D7DE0C4}">
      <dsp:nvSpPr>
        <dsp:cNvPr id="0" name=""/>
        <dsp:cNvSpPr/>
      </dsp:nvSpPr>
      <dsp:spPr>
        <a:xfrm>
          <a:off x="4285388" y="1200150"/>
          <a:ext cx="2038441" cy="160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Udarbejdelse af skoleplan</a:t>
          </a:r>
        </a:p>
      </dsp:txBody>
      <dsp:txXfrm>
        <a:off x="4363503" y="1278265"/>
        <a:ext cx="1882211" cy="1443970"/>
      </dsp:txXfrm>
    </dsp:sp>
    <dsp:sp modelId="{14B9D69B-4E08-4FFD-97E2-D8754596FB42}">
      <dsp:nvSpPr>
        <dsp:cNvPr id="0" name=""/>
        <dsp:cNvSpPr/>
      </dsp:nvSpPr>
      <dsp:spPr>
        <a:xfrm>
          <a:off x="6425752" y="1200150"/>
          <a:ext cx="2038441" cy="160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Samarbejdsmøde</a:t>
          </a:r>
        </a:p>
      </dsp:txBody>
      <dsp:txXfrm>
        <a:off x="6503867" y="1278265"/>
        <a:ext cx="1882211" cy="1443970"/>
      </dsp:txXfrm>
    </dsp:sp>
    <dsp:sp modelId="{C24BA2A3-40FB-42B0-BD36-3F3F8978F740}">
      <dsp:nvSpPr>
        <dsp:cNvPr id="0" name=""/>
        <dsp:cNvSpPr/>
      </dsp:nvSpPr>
      <dsp:spPr>
        <a:xfrm>
          <a:off x="8566115" y="1200150"/>
          <a:ext cx="2038441" cy="1600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a:t>Indsamle fælles viden</a:t>
          </a:r>
        </a:p>
      </dsp:txBody>
      <dsp:txXfrm>
        <a:off x="8644230" y="1278265"/>
        <a:ext cx="1882211" cy="144397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C1023A-1842-49C7-9132-75D659500D2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4" name="Footer Placeholder 3">
            <a:extLst>
              <a:ext uri="{FF2B5EF4-FFF2-40B4-BE49-F238E27FC236}">
                <a16:creationId xmlns:a16="http://schemas.microsoft.com/office/drawing/2014/main" id="{59D564D3-A518-47E7-86D6-86A91603277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C2FDBA57-3C28-4EA2-B482-092ADEC146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FCFCC8-FE97-4DB9-BA48-472E73F44A68}" type="slidenum">
              <a:rPr lang="da-DK" smtClean="0"/>
              <a:t>‹nr.›</a:t>
            </a:fld>
            <a:endParaRPr lang="da-DK"/>
          </a:p>
        </p:txBody>
      </p:sp>
    </p:spTree>
    <p:extLst>
      <p:ext uri="{BB962C8B-B14F-4D97-AF65-F5344CB8AC3E}">
        <p14:creationId xmlns:p14="http://schemas.microsoft.com/office/powerpoint/2010/main" val="92418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DC486A8-CD2B-4992-A304-21D65FD23BCA}" type="slidenum">
              <a:rPr lang="da-DK" smtClean="0"/>
              <a:t>‹nr.›</a:t>
            </a:fld>
            <a:endParaRPr lang="da-DK"/>
          </a:p>
        </p:txBody>
      </p:sp>
      <p:sp>
        <p:nvSpPr>
          <p:cNvPr id="8" name="Slide Image Placeholder 7">
            <a:extLst>
              <a:ext uri="{FF2B5EF4-FFF2-40B4-BE49-F238E27FC236}">
                <a16:creationId xmlns:a16="http://schemas.microsoft.com/office/drawing/2014/main" id="{F414068D-C1E8-4036-9093-FE2B65F06F6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9" name="Notes Placeholder 8">
            <a:extLst>
              <a:ext uri="{FF2B5EF4-FFF2-40B4-BE49-F238E27FC236}">
                <a16:creationId xmlns:a16="http://schemas.microsoft.com/office/drawing/2014/main" id="{9C89D662-71E1-44FE-88AF-478C460A89FE}"/>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 name="Header Placeholder 9">
            <a:extLst>
              <a:ext uri="{FF2B5EF4-FFF2-40B4-BE49-F238E27FC236}">
                <a16:creationId xmlns:a16="http://schemas.microsoft.com/office/drawing/2014/main" id="{6FBEF861-EAA7-4AC0-9A41-4FFE70505B3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Tree>
    <p:extLst>
      <p:ext uri="{BB962C8B-B14F-4D97-AF65-F5344CB8AC3E}">
        <p14:creationId xmlns:p14="http://schemas.microsoft.com/office/powerpoint/2010/main" val="203987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2</a:t>
            </a:fld>
            <a:endParaRPr lang="da-DK"/>
          </a:p>
        </p:txBody>
      </p:sp>
    </p:spTree>
    <p:extLst>
      <p:ext uri="{BB962C8B-B14F-4D97-AF65-F5344CB8AC3E}">
        <p14:creationId xmlns:p14="http://schemas.microsoft.com/office/powerpoint/2010/main" val="230042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Kan penge fra Kompetencefonden bruges til at købe sig fri, hvis skolen "kun" vil betale for selve undervisningen?</a:t>
            </a:r>
            <a:endParaRPr lang="da-DK" sz="1800" dirty="0">
              <a:effectLst/>
              <a:latin typeface="Calibri" panose="020F0502020204030204" pitchFamily="34" charset="0"/>
              <a:ea typeface="Calibri" panose="020F0502020204030204" pitchFamily="34" charset="0"/>
            </a:endParaRPr>
          </a:p>
          <a:p>
            <a:r>
              <a:rPr lang="da-DK" sz="1800" b="1" dirty="0">
                <a:solidFill>
                  <a:srgbClr val="000000"/>
                </a:solidFill>
                <a:effectLst/>
                <a:latin typeface="Arial" panose="020B0604020202020204" pitchFamily="34" charset="0"/>
                <a:ea typeface="Calibri" panose="020F0502020204030204" pitchFamily="34" charset="0"/>
              </a:rPr>
              <a:t> </a:t>
            </a:r>
            <a:r>
              <a:rPr lang="da-DK" sz="1800" dirty="0">
                <a:solidFill>
                  <a:srgbClr val="000000"/>
                </a:solidFill>
                <a:effectLst/>
                <a:latin typeface="Segoe UI" panose="020B0502040204020203" pitchFamily="34" charset="0"/>
                <a:ea typeface="Calibri" panose="020F0502020204030204" pitchFamily="34" charset="0"/>
              </a:rPr>
              <a:t>Nej, Kompetencefonden dækker udgifter til kursusdeltagelse (kursusgebyr), materialer og transport. Mens det er et krav, at skolen også er medfinansierende. Frie Skolers Lærerforening anbefaler, at skolernes finansieringsdel består i, at tiden til uddannelsen indgår i lærerens arbejdstid og tælles med i arbejdstidsopgørelsen. </a:t>
            </a:r>
            <a:endParaRPr lang="da-DK" sz="1800" dirty="0">
              <a:effectLst/>
              <a:latin typeface="Calibri" panose="020F0502020204030204" pitchFamily="34" charset="0"/>
              <a:ea typeface="Calibri" panose="020F0502020204030204" pitchFamily="34" charset="0"/>
            </a:endParaRPr>
          </a:p>
          <a:p>
            <a:r>
              <a:rPr lang="da-DK" sz="1800" dirty="0">
                <a:solidFill>
                  <a:srgbClr val="000000"/>
                </a:solidFill>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Er det kun for medlemmer af FSL?</a:t>
            </a:r>
            <a:r>
              <a:rPr lang="da-DK" sz="1800" dirty="0">
                <a:effectLst/>
                <a:latin typeface="Times New Roman" panose="02020603050405020304" pitchFamily="18"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det er for alle lærere.</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Hvor meget kan man få fra Kompetencefonden?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Der kan dækkes udgifter for op til kr. 25.000 pr. ansat pr. år.</a:t>
            </a:r>
          </a:p>
          <a:p>
            <a:endParaRPr lang="da-DK"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Hvornår skal der senest søges?</a:t>
            </a:r>
            <a:b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Den Statslige Kompetencefond har midler, som er fordelt på 3 måneders perioder, men man kan søge til den kontinuerligt, dog max 9 måneder før uddannelsesstart. Der skal søges, før uddannelsen starter.</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027022B8-4CA5-594E-A2CE-FF1C21B1385B}" type="slidenum">
              <a:rPr lang="da-DK" smtClean="0"/>
              <a:t>12</a:t>
            </a:fld>
            <a:endParaRPr lang="da-DK"/>
          </a:p>
        </p:txBody>
      </p:sp>
    </p:spTree>
    <p:extLst>
      <p:ext uri="{BB962C8B-B14F-4D97-AF65-F5344CB8AC3E}">
        <p14:creationId xmlns:p14="http://schemas.microsoft.com/office/powerpoint/2010/main" val="260049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13</a:t>
            </a:fld>
            <a:endParaRPr lang="da-DK"/>
          </a:p>
        </p:txBody>
      </p:sp>
    </p:spTree>
    <p:extLst>
      <p:ext uri="{BB962C8B-B14F-4D97-AF65-F5344CB8AC3E}">
        <p14:creationId xmlns:p14="http://schemas.microsoft.com/office/powerpoint/2010/main" val="79543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14</a:t>
            </a:fld>
            <a:endParaRPr lang="da-DK"/>
          </a:p>
        </p:txBody>
      </p:sp>
    </p:spTree>
    <p:extLst>
      <p:ext uri="{BB962C8B-B14F-4D97-AF65-F5344CB8AC3E}">
        <p14:creationId xmlns:p14="http://schemas.microsoft.com/office/powerpoint/2010/main" val="88768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15</a:t>
            </a:fld>
            <a:endParaRPr lang="da-DK"/>
          </a:p>
        </p:txBody>
      </p:sp>
    </p:spTree>
    <p:extLst>
      <p:ext uri="{BB962C8B-B14F-4D97-AF65-F5344CB8AC3E}">
        <p14:creationId xmlns:p14="http://schemas.microsoft.com/office/powerpoint/2010/main" val="18970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Gælder det også ift. lærernes timeoversigt?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der er som udgangspunkt ikke pligt til at udlevere lærernes arbejdstidsopgørelse til tillidsrepræsentanten.</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16</a:t>
            </a:fld>
            <a:endParaRPr lang="da-DK"/>
          </a:p>
        </p:txBody>
      </p:sp>
    </p:spTree>
    <p:extLst>
      <p:ext uri="{BB962C8B-B14F-4D97-AF65-F5344CB8AC3E}">
        <p14:creationId xmlns:p14="http://schemas.microsoft.com/office/powerpoint/2010/main" val="350725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Er der ingen lønstigning for børnehaveklasselærere, hvis de allerede får lærerløn?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Nogle børnehaveklasseledere er omfattet af en lokal lønaftale, hvor de får et tillæg svarende til forskellen mellem børnehaveklasselederløn og lærerløn. Det vil afhænge af de lokale lønforhandlinger om den nye, centralt aftalte lønforhøjelse får betydning for det tillæg, der udbetales lokalt.</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Hvis vi får børnehaveklasselederne på lærerløn, får vi så ikke ballade med BUPL?</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Nej. Frie Skolers Lærerforening organiserer børnehaveklasselederne på de frie skoler, og der er ikke et uddannelseskrav forbundet med varetagelse af funktionen.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Der er nævnt et beløb på 4700 kroner om året for børnehaveklasselederne - er det for statsansatte under DLF?</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 4.700 kr. er et grundbeløb pr. 31.3.2012, og er pt. omkring 5.200 kr. pr. år. </a:t>
            </a:r>
            <a:br>
              <a:rPr lang="da-DK" sz="1800"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DLF organiserer ifølge en grænsedragningsaftale i Lærernes Centralorganisation medlemmerne på gymnasieskoler med grundskoleafdelinger, som også følger de statslige overenskomster. Børnehaveklasselederne på disse skoler hører altså til i DLF, hvilket er årsagen til, at der ved forhandlingerne på det frie skoleområde også deltager repræsentanter fra DLF.</a:t>
            </a:r>
            <a:endParaRPr lang="da-DK" sz="1800" dirty="0">
              <a:effectLst/>
              <a:latin typeface="Calibri" panose="020F0502020204030204" pitchFamily="34" charset="0"/>
              <a:ea typeface="Calibri" panose="020F0502020204030204" pitchFamily="34"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effectLst/>
                <a:latin typeface="Segoe UI" panose="020B0502040204020203" pitchFamily="34" charset="0"/>
                <a:ea typeface="Calibri" panose="020F0502020204030204" pitchFamily="34" charset="0"/>
              </a:rPr>
              <a:t>Hvad er/var </a:t>
            </a:r>
            <a:r>
              <a:rPr lang="da-DK" sz="1200" b="1" dirty="0" err="1">
                <a:effectLst/>
                <a:latin typeface="Segoe UI" panose="020B0502040204020203" pitchFamily="34" charset="0"/>
                <a:ea typeface="Calibri" panose="020F0502020204030204" pitchFamily="34" charset="0"/>
              </a:rPr>
              <a:t>alenepraktik</a:t>
            </a:r>
            <a:r>
              <a:rPr lang="da-DK" sz="1200" b="1" dirty="0">
                <a:effectLst/>
                <a:latin typeface="Segoe UI" panose="020B0502040204020203" pitchFamily="34" charset="0"/>
                <a:ea typeface="Calibri" panose="020F0502020204030204" pitchFamily="34" charset="0"/>
              </a:rPr>
              <a:t>?</a:t>
            </a:r>
            <a:br>
              <a:rPr lang="da-DK" sz="1200" b="1" dirty="0">
                <a:effectLst/>
                <a:latin typeface="Segoe UI" panose="020B0502040204020203" pitchFamily="34" charset="0"/>
                <a:ea typeface="Calibri" panose="020F0502020204030204" pitchFamily="34" charset="0"/>
              </a:rPr>
            </a:br>
            <a:r>
              <a:rPr lang="da-DK" sz="1200" dirty="0" err="1">
                <a:effectLst/>
                <a:latin typeface="Segoe UI" panose="020B0502040204020203" pitchFamily="34" charset="0"/>
                <a:ea typeface="Calibri" panose="020F0502020204030204" pitchFamily="34" charset="0"/>
              </a:rPr>
              <a:t>Alenepraktikken</a:t>
            </a:r>
            <a:r>
              <a:rPr lang="da-DK" sz="1200" dirty="0">
                <a:effectLst/>
                <a:latin typeface="Segoe UI" panose="020B0502040204020203" pitchFamily="34" charset="0"/>
                <a:ea typeface="Calibri" panose="020F0502020204030204" pitchFamily="34" charset="0"/>
              </a:rPr>
              <a:t> var en del af den tidligere læreruddannelse, hvor den lærerstuderende i en periode   ”overtog” undervisningen for en af praktikskolens lærere. Den pågældende lærer varetog i stedet praktikrelevante opgaver. </a:t>
            </a:r>
            <a:r>
              <a:rPr lang="da-DK" sz="1200" dirty="0" err="1">
                <a:effectLst/>
                <a:latin typeface="Segoe UI" panose="020B0502040204020203" pitchFamily="34" charset="0"/>
                <a:ea typeface="Calibri" panose="020F0502020204030204" pitchFamily="34" charset="0"/>
              </a:rPr>
              <a:t>Alenepraktikperioden</a:t>
            </a:r>
            <a:r>
              <a:rPr lang="da-DK" sz="1200" dirty="0">
                <a:effectLst/>
                <a:latin typeface="Segoe UI" panose="020B0502040204020203" pitchFamily="34" charset="0"/>
                <a:ea typeface="Calibri" panose="020F0502020204030204" pitchFamily="34" charset="0"/>
              </a:rPr>
              <a:t> eksisterer ikke mere.</a:t>
            </a:r>
            <a:endParaRPr lang="da-DK" sz="12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027022B8-4CA5-594E-A2CE-FF1C21B1385B}" type="slidenum">
              <a:rPr lang="da-DK" smtClean="0"/>
              <a:t>17</a:t>
            </a:fld>
            <a:endParaRPr lang="da-DK"/>
          </a:p>
        </p:txBody>
      </p:sp>
    </p:spTree>
    <p:extLst>
      <p:ext uri="{BB962C8B-B14F-4D97-AF65-F5344CB8AC3E}">
        <p14:creationId xmlns:p14="http://schemas.microsoft.com/office/powerpoint/2010/main" val="45745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18</a:t>
            </a:fld>
            <a:endParaRPr lang="da-DK"/>
          </a:p>
        </p:txBody>
      </p:sp>
    </p:spTree>
    <p:extLst>
      <p:ext uri="{BB962C8B-B14F-4D97-AF65-F5344CB8AC3E}">
        <p14:creationId xmlns:p14="http://schemas.microsoft.com/office/powerpoint/2010/main" val="3291339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Der bliver talt en del om kurser for TR. Bliver der ikke tilbudt kurser til TR-suppleanter?</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Foreningen prioriterer at uddanne tillidsrepræsentanterne grundigt. Og da de fleste suppleanter ikke har timer til deres arbejde på skolerne, så er det svært at uddanne disse. Ligeså har de ingen egentlige rettigheder på skolen, og derfor holder vi fast i, at det er tillidsrepræsentanter, som vi arbejder på at uddanne.</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Hvad er et rimeligt tillæg til TR-suppleanter?</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Det er en afgørelse på den enkelte skole. Der er ikke regler om hverken tid eller løntillæg til suppleanten i cirkulæret om tillidsrepræsentanter. Derfor afhænger det af samarbejdet på skolen, herunder om suppleanten deltager i forhandlingerne med ledelsen, og at det forventes, at der sker en sparring mellem suppleanten og tillidsrepræsentanten. Det findes i mange former på skolerne. </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Så er TR-suppleant-funktionen lidt overflødig?</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Calibri" panose="020F0502020204030204" pitchFamily="34" charset="0"/>
              </a:rPr>
              <a:t>Suppleantfunktionen er absolut ikke overflødig, og spiller en væsentlig rolle på en del skoler og for Frie Skolers Lærerforening. </a:t>
            </a:r>
            <a:br>
              <a:rPr lang="da-DK" sz="1800"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Der er rigtig mange suppleanter, der bringes i funktion, hvis tillidsrepræsentanten er væk fra skolen en periode. Normalt vil suppleanten være der for kollegaerne, kunne deltage som bisidder for medlemmerne i tjenstlige samtaler, drøfte arbejdstid og løn med skolens ledelse osv., men efter tæt rådgivning fra sekretariatet. Foreningen ser altså meget positivt på, at der vælges suppleanter på skolen, men når det kommer til uddannelse, prioriterer vi </a:t>
            </a:r>
            <a:r>
              <a:rPr lang="da-DK" sz="1800" dirty="0" err="1">
                <a:effectLst/>
                <a:latin typeface="Segoe UI" panose="020B0502040204020203" pitchFamily="34" charset="0"/>
                <a:ea typeface="Calibri" panose="020F0502020204030204" pitchFamily="34" charset="0"/>
              </a:rPr>
              <a:t>TR’erne</a:t>
            </a:r>
            <a:r>
              <a:rPr lang="da-DK" sz="1800" dirty="0">
                <a:effectLst/>
                <a:latin typeface="Segoe UI" panose="020B0502040204020203" pitchFamily="34" charset="0"/>
                <a:ea typeface="Calibri" panose="020F0502020204030204" pitchFamily="34" charset="0"/>
              </a:rPr>
              <a:t>.</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027022B8-4CA5-594E-A2CE-FF1C21B1385B}" type="slidenum">
              <a:rPr lang="da-DK" smtClean="0"/>
              <a:t>19</a:t>
            </a:fld>
            <a:endParaRPr lang="da-DK"/>
          </a:p>
        </p:txBody>
      </p:sp>
    </p:spTree>
    <p:extLst>
      <p:ext uri="{BB962C8B-B14F-4D97-AF65-F5344CB8AC3E}">
        <p14:creationId xmlns:p14="http://schemas.microsoft.com/office/powerpoint/2010/main" val="72128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20</a:t>
            </a:fld>
            <a:endParaRPr lang="da-DK"/>
          </a:p>
        </p:txBody>
      </p:sp>
    </p:spTree>
    <p:extLst>
      <p:ext uri="{BB962C8B-B14F-4D97-AF65-F5344CB8AC3E}">
        <p14:creationId xmlns:p14="http://schemas.microsoft.com/office/powerpoint/2010/main" val="180513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21</a:t>
            </a:fld>
            <a:endParaRPr lang="da-DK"/>
          </a:p>
        </p:txBody>
      </p:sp>
    </p:spTree>
    <p:extLst>
      <p:ext uri="{BB962C8B-B14F-4D97-AF65-F5344CB8AC3E}">
        <p14:creationId xmlns:p14="http://schemas.microsoft.com/office/powerpoint/2010/main" val="230392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4</a:t>
            </a:fld>
            <a:endParaRPr lang="da-DK"/>
          </a:p>
        </p:txBody>
      </p:sp>
    </p:spTree>
    <p:extLst>
      <p:ext uri="{BB962C8B-B14F-4D97-AF65-F5344CB8AC3E}">
        <p14:creationId xmlns:p14="http://schemas.microsoft.com/office/powerpoint/2010/main" val="422104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Er det ikke til klokken 17? Der er normalt arbejdstid</a:t>
            </a:r>
            <a:r>
              <a:rPr lang="da-DK" sz="1800" dirty="0">
                <a:effectLst/>
                <a:latin typeface="Segoe UI" panose="020B0502040204020203" pitchFamily="34" charset="0"/>
                <a:ea typeface="Calibri" panose="020F0502020204030204" pitchFamily="34" charset="0"/>
              </a:rPr>
              <a: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Ved den tekniske afgrænsning af, hvornår man er omfattet af de særlige bestemmelser for såkaldte dagarbejdere, er det afgørende, om man normalt arbejder ugens 5 første dage og i tidsrummet 06-19. Grundskolelærerne vil normalt dermed falde inden for definitionen af dagarbejdere.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ændrer ikke på, at det med den nye arbejdstidsaftale er slået fast, at grundskolelærernes normale daglige arbejdstid er i tidsrummet 07.30-17.00. Der kan godt planlægges med opgaver før kl. 07.30 og efter kl. 17.00, men det er så i særlige ”unormale” situationer, f.eks. når der er skolefest, forældremøder, lejrskoler m.m.</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Er det en ændring fra nu? Har det ikke været 06-17?</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Tiden fra 06-17 handler om ulempetillæg. 06-19 er som beskrevet ovenfor teknikken i forhold til at skelne mellem ansatte omfattet af dag eller døgnregler. </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23</a:t>
            </a:fld>
            <a:endParaRPr lang="da-DK"/>
          </a:p>
        </p:txBody>
      </p:sp>
    </p:spTree>
    <p:extLst>
      <p:ext uri="{BB962C8B-B14F-4D97-AF65-F5344CB8AC3E}">
        <p14:creationId xmlns:p14="http://schemas.microsoft.com/office/powerpoint/2010/main" val="335689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effectLst/>
                <a:latin typeface="Segoe UI" panose="020B0502040204020203" pitchFamily="34" charset="0"/>
                <a:ea typeface="Times New Roman" panose="02020603050405020304" pitchFamily="18" charset="0"/>
              </a:rPr>
              <a:t>Bør de opsiges?</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Times New Roman" panose="02020603050405020304" pitchFamily="18" charset="0"/>
              </a:rPr>
              <a:t>Lokalaftaler bør genbesøges og vurderes ift. de nye arbejdstidsregler.  </a:t>
            </a:r>
            <a:endParaRPr lang="da-DK"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24</a:t>
            </a:fld>
            <a:endParaRPr lang="da-DK"/>
          </a:p>
        </p:txBody>
      </p:sp>
    </p:spTree>
    <p:extLst>
      <p:ext uri="{BB962C8B-B14F-4D97-AF65-F5344CB8AC3E}">
        <p14:creationId xmlns:p14="http://schemas.microsoft.com/office/powerpoint/2010/main" val="123062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Kan der i de 4 timer ligge forberedelse?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Bestemmelsen sikrer, at du ikke planlægges med arbejdsdage på mindre end 4 timer, men den siger ikke noget om, hvilken type opgaver du kan planlægges med.</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Gælder det også for timelønnede?</a:t>
            </a:r>
            <a:endParaRPr lang="da-DK" sz="1800" dirty="0">
              <a:effectLst/>
              <a:latin typeface="Calibri" panose="020F0502020204030204" pitchFamily="34" charset="0"/>
              <a:ea typeface="Calibri" panose="020F0502020204030204" pitchFamily="34" charset="0"/>
            </a:endParaRPr>
          </a:p>
          <a:p>
            <a:r>
              <a:rPr lang="da-DK" sz="1800" dirty="0">
                <a:solidFill>
                  <a:srgbClr val="000000"/>
                </a:solidFill>
                <a:effectLst/>
                <a:latin typeface="Arial" panose="020B0604020202020204" pitchFamily="34" charset="0"/>
                <a:ea typeface="Calibri" panose="020F0502020204030204" pitchFamily="34" charset="0"/>
              </a:rPr>
              <a:t>Nej, </a:t>
            </a:r>
            <a:r>
              <a:rPr lang="da-DK" sz="1800" dirty="0">
                <a:solidFill>
                  <a:srgbClr val="000000"/>
                </a:solidFill>
                <a:effectLst/>
                <a:highlight>
                  <a:srgbClr val="FFFF00"/>
                </a:highlight>
                <a:latin typeface="Arial" panose="020B0604020202020204" pitchFamily="34" charset="0"/>
                <a:ea typeface="Calibri" panose="020F0502020204030204" pitchFamily="34" charset="0"/>
              </a:rPr>
              <a:t>reglen om 4 timer pr. dag gælder ikke</a:t>
            </a:r>
            <a:r>
              <a:rPr lang="da-DK" sz="1800" dirty="0">
                <a:solidFill>
                  <a:srgbClr val="000000"/>
                </a:solidFill>
                <a:effectLst/>
                <a:latin typeface="Arial" panose="020B0604020202020204" pitchFamily="34" charset="0"/>
                <a:ea typeface="Calibri" panose="020F0502020204030204" pitchFamily="34" charset="0"/>
              </a:rPr>
              <a:t> de timelønnede. De har deres egne bestemmelser.</a:t>
            </a:r>
            <a:endParaRPr lang="da-DK" sz="1800" dirty="0">
              <a:effectLst/>
              <a:latin typeface="Calibri" panose="020F0502020204030204" pitchFamily="34" charset="0"/>
              <a:ea typeface="Calibri" panose="020F0502020204030204" pitchFamily="34" charset="0"/>
            </a:endParaRPr>
          </a:p>
          <a:p>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Times New Roman" panose="02020603050405020304" pitchFamily="18" charset="0"/>
                <a:ea typeface="Times New Roman" panose="02020603050405020304" pitchFamily="18" charset="0"/>
              </a:rPr>
              <a:t>​</a:t>
            </a:r>
            <a:r>
              <a:rPr lang="da-DK" sz="1800" b="1" dirty="0">
                <a:effectLst/>
                <a:latin typeface="Segoe UI" panose="020B0502040204020203" pitchFamily="34" charset="0"/>
                <a:ea typeface="Times New Roman" panose="02020603050405020304" pitchFamily="18" charset="0"/>
              </a:rPr>
              <a:t>Er de 4 timer klokketimer eller skematimer?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Klokketimer</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p>
          <a:p>
            <a:r>
              <a:rPr lang="da-DK" sz="1800" b="1" dirty="0">
                <a:effectLst/>
                <a:latin typeface="Segoe UI" panose="020B0502040204020203" pitchFamily="34" charset="0"/>
                <a:ea typeface="Times New Roman" panose="02020603050405020304" pitchFamily="18" charset="0"/>
              </a:rPr>
              <a:t>Gælder det også for skemafri dage?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det gælder for dage planlagt med arbejde – ikke 0-dage.</a:t>
            </a:r>
            <a:r>
              <a:rPr lang="da-DK" sz="1800" dirty="0">
                <a:effectLst/>
                <a:latin typeface="Calibri" panose="020F0502020204030204" pitchFamily="34" charset="0"/>
                <a:ea typeface="Calibri" panose="020F0502020204030204" pitchFamily="34" charset="0"/>
              </a:rPr>
              <a:t> </a:t>
            </a: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Vi har ikke fuld tilstedeværelse på min skole. Har altså aftalt akkorder for alt. Må ledelsen så lave et skema med 2 undervisningslektioner "og så kan jeg jo lave noget af alt det andet i min opgaveoversigt"?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Ja, ledelsen vil kunne bede dig lave nogle af dine akkordbelagte opgaver de sidste to timer.</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Så hvis den ikke er det - bliver den så talt som 4 timer?</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Times New Roman" panose="02020603050405020304" pitchFamily="18" charset="0"/>
              </a:rPr>
              <a:t>Hvis du planlægges med mindre end 4 timer, er der tale om overenskomstbrud, og skolen kan blive pålagt en bod</a:t>
            </a:r>
            <a:r>
              <a:rPr lang="da-DK" sz="1800" dirty="0">
                <a:effectLst/>
                <a:latin typeface="Times New Roman" panose="02020603050405020304" pitchFamily="18"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Skal de 4 timer være sammenhængende?</a:t>
            </a:r>
            <a:endParaRPr lang="da-DK" sz="1800" dirty="0">
              <a:effectLst/>
              <a:latin typeface="Calibri" panose="020F0502020204030204" pitchFamily="34" charset="0"/>
              <a:ea typeface="Calibri" panose="020F0502020204030204" pitchFamily="34" charset="0"/>
            </a:endParaRPr>
          </a:p>
          <a:p>
            <a:r>
              <a:rPr lang="da-DK" sz="1800" b="1"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Times New Roman" panose="02020603050405020304" pitchFamily="18" charset="0"/>
              </a:rPr>
              <a:t>For grundskolelærere gælder, at arbejdstiden skal være sammenhængende, så ja for grundskolelærere</a:t>
            </a:r>
            <a:r>
              <a:rPr lang="da-DK" sz="1800" dirty="0">
                <a:effectLst/>
                <a:latin typeface="Times New Roman" panose="02020603050405020304" pitchFamily="18"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For efterskolelærere gælder der lidt andet. Her gælder nemlig en særlig bestemmelse om, at pauser i den planlagte tid af over en halv times varighed medregnes i arbejdstiden med en tredjedel, populært kaldet ”</a:t>
            </a:r>
            <a:r>
              <a:rPr lang="da-DK" sz="1800" i="1" dirty="0">
                <a:effectLst/>
                <a:latin typeface="Segoe UI" panose="020B0502040204020203" pitchFamily="34" charset="0"/>
                <a:ea typeface="Times New Roman" panose="02020603050405020304" pitchFamily="18" charset="0"/>
              </a:rPr>
              <a:t>tynd tid”.</a:t>
            </a:r>
            <a:r>
              <a:rPr lang="da-DK" sz="1800" dirty="0">
                <a:effectLst/>
                <a:latin typeface="Segoe UI" panose="020B0502040204020203" pitchFamily="34" charset="0"/>
                <a:ea typeface="Times New Roman" panose="02020603050405020304" pitchFamily="18" charset="0"/>
              </a:rPr>
              <a:t>  For efterskolelærere kan der altså godt planlægges med sådanne pauser mellem opgaverne, der skal blot samlet set være en arbejdstid på minimum 4 timer.  </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Hvad er minimum nu?</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Times New Roman" panose="02020603050405020304" pitchFamily="18" charset="0"/>
              </a:rPr>
              <a:t>Der er i dag ikke noget minimum.</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Er det noget nyt med statusopgørelse?</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Ja, det er nyt, at der skal komme en status på arbejdstiden hver 3. måned.</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Kan de 4 timer fraviges i en lokalaftale?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Ja.</a:t>
            </a:r>
            <a:endParaRPr lang="da-DK" sz="1800" dirty="0">
              <a:effectLst/>
              <a:latin typeface="Calibri" panose="020F0502020204030204" pitchFamily="34" charset="0"/>
              <a:ea typeface="Calibri" panose="020F0502020204030204" pitchFamily="34" charset="0"/>
            </a:endParaRPr>
          </a:p>
          <a:p>
            <a:r>
              <a:rPr lang="da-DK" sz="1800" b="1" dirty="0">
                <a:effectLst/>
                <a:latin typeface="Times New Roman" panose="02020603050405020304" pitchFamily="18" charset="0"/>
                <a:ea typeface="Times New Roman" panose="02020603050405020304" pitchFamily="18" charset="0"/>
              </a:rPr>
              <a:t>​</a:t>
            </a:r>
          </a:p>
          <a:p>
            <a:r>
              <a:rPr lang="da-DK" sz="1800" b="1" dirty="0">
                <a:effectLst/>
                <a:latin typeface="Segoe UI" panose="020B0502040204020203" pitchFamily="34" charset="0"/>
                <a:ea typeface="Times New Roman" panose="02020603050405020304" pitchFamily="18" charset="0"/>
              </a:rPr>
              <a:t>Kan man lave lokalaftaler på disse tre områder</a:t>
            </a:r>
            <a:r>
              <a:rPr lang="da-DK" sz="1800" dirty="0">
                <a:effectLst/>
                <a:latin typeface="Segoe UI" panose="020B0502040204020203" pitchFamily="34"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Ja.</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25</a:t>
            </a:fld>
            <a:endParaRPr lang="da-DK"/>
          </a:p>
        </p:txBody>
      </p:sp>
    </p:spTree>
    <p:extLst>
      <p:ext uri="{BB962C8B-B14F-4D97-AF65-F5344CB8AC3E}">
        <p14:creationId xmlns:p14="http://schemas.microsoft.com/office/powerpoint/2010/main" val="1187656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Hvad sker der, hvis opgaveoversigten ikke er klar til tiden?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Den </a:t>
            </a:r>
            <a:r>
              <a:rPr lang="da-DK" sz="1800" b="1" dirty="0">
                <a:effectLst/>
                <a:latin typeface="Segoe UI" panose="020B0502040204020203" pitchFamily="34" charset="0"/>
                <a:ea typeface="Times New Roman" panose="02020603050405020304" pitchFamily="18" charset="0"/>
              </a:rPr>
              <a:t>skal</a:t>
            </a:r>
            <a:r>
              <a:rPr lang="da-DK" sz="1800" dirty="0">
                <a:effectLst/>
                <a:latin typeface="Segoe UI" panose="020B0502040204020203" pitchFamily="34" charset="0"/>
                <a:ea typeface="Times New Roman" panose="02020603050405020304" pitchFamily="18" charset="0"/>
              </a:rPr>
              <a:t> være klar – ellers er der tale om overenskomstbrud, og skolen kan idømmes bod.</a:t>
            </a:r>
            <a:endParaRPr lang="da-DK" sz="1800" dirty="0">
              <a:effectLst/>
              <a:latin typeface="Calibri" panose="020F0502020204030204" pitchFamily="34" charset="0"/>
              <a:ea typeface="Calibri" panose="020F0502020204030204" pitchFamily="34" charset="0"/>
            </a:endParaRPr>
          </a:p>
          <a:p>
            <a:endParaRPr lang="da-DK" sz="1800" b="1" dirty="0">
              <a:effectLst/>
              <a:latin typeface="Times New Roman" panose="02020603050405020304" pitchFamily="18" charset="0"/>
              <a:ea typeface="Times New Roman" panose="02020603050405020304" pitchFamily="18" charset="0"/>
            </a:endParaRPr>
          </a:p>
          <a:p>
            <a:r>
              <a:rPr lang="da-DK" sz="1800" b="1" dirty="0">
                <a:effectLst/>
                <a:latin typeface="Times New Roman" panose="02020603050405020304" pitchFamily="18" charset="0"/>
                <a:ea typeface="Times New Roman" panose="02020603050405020304" pitchFamily="18" charset="0"/>
              </a:rPr>
              <a:t>​</a:t>
            </a:r>
            <a:r>
              <a:rPr lang="da-DK" sz="1800" b="1" dirty="0">
                <a:effectLst/>
                <a:latin typeface="Segoe UI" panose="020B0502040204020203" pitchFamily="34" charset="0"/>
                <a:ea typeface="Times New Roman" panose="02020603050405020304" pitchFamily="18" charset="0"/>
              </a:rPr>
              <a:t>Har TR ret til at se alles opgaveoversigter?</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Times New Roman" panose="02020603050405020304" pitchFamily="18" charset="0"/>
              </a:rPr>
              <a:t>Der er ikke nogen pligt til, at ledelsen udleverer alle opgaveoversigter til tillidsrepræsentanten. Det vil afhænge af samarbejdet på skolen. </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Vil bestemmelsen om opgaveoversigt gælde fra skoleåret 21/22?</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Times New Roman" panose="02020603050405020304" pitchFamily="18" charset="0"/>
              </a:rPr>
              <a:t>Nej, den gælder først fra skoleåret 2022/2023.</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Hvad er et rimeligt forhold mellem undervisning og forberedelse?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Der skal være sammenhæng mellem den undervisningskvalitet, skolen beskriver, og den tid der afsættes til at forberede undervisningen. Det er ikke en fast faktor eller tidspulje. Skolens forpligtelse til at beskrive grundlaget for jeres arbejdstid har til formål at give en transparens og indsigt i skolens prioriteringer på netop forholdet mellem undervisning og forberedelse.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Kan opgaver, der planlægges indholdsmæssigt senere på året, også være teateruger/emneuger mv., som der ikke er helt styr på fra årets begyndelse?</a:t>
            </a:r>
            <a:endParaRPr lang="da-DK" sz="1800" dirty="0">
              <a:effectLst/>
              <a:latin typeface="Calibri" panose="020F0502020204030204" pitchFamily="34" charset="0"/>
              <a:ea typeface="Calibri" panose="020F0502020204030204" pitchFamily="34" charset="0"/>
            </a:endParaRPr>
          </a:p>
          <a:p>
            <a:pPr algn="just"/>
            <a:r>
              <a:rPr lang="da-DK" sz="1800" dirty="0">
                <a:effectLst/>
                <a:latin typeface="Segoe UI" panose="020B0502040204020203" pitchFamily="34" charset="0"/>
                <a:ea typeface="Times New Roman" panose="02020603050405020304" pitchFamily="18" charset="0"/>
              </a:rPr>
              <a:t>Ja, det er gode eksempler.</a:t>
            </a:r>
            <a:endParaRPr lang="da-DK" sz="1800" dirty="0">
              <a:effectLst/>
              <a:latin typeface="Calibri" panose="020F0502020204030204" pitchFamily="34" charset="0"/>
              <a:ea typeface="Calibri" panose="020F0502020204030204" pitchFamily="34" charset="0"/>
            </a:endParaRPr>
          </a:p>
          <a:p>
            <a:pPr algn="just"/>
            <a:r>
              <a:rPr lang="da-DK" sz="1800"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i="1" dirty="0">
                <a:effectLst/>
                <a:latin typeface="Segoe UI" panose="020B0502040204020203" pitchFamily="34" charset="0"/>
                <a:ea typeface="Times New Roman" panose="02020603050405020304" pitchFamily="18" charset="0"/>
              </a:rPr>
              <a:t>Skal</a:t>
            </a:r>
            <a:r>
              <a:rPr lang="da-DK" sz="1800" b="1" dirty="0">
                <a:effectLst/>
                <a:latin typeface="Segoe UI" panose="020B0502040204020203" pitchFamily="34" charset="0"/>
                <a:ea typeface="Times New Roman" panose="02020603050405020304" pitchFamily="18" charset="0"/>
              </a:rPr>
              <a:t> TR deltage i udarbejdelse af opgaveoversigterne, eller er det en anbefaling?</a:t>
            </a:r>
            <a:endParaRPr lang="da-DK" sz="1800" dirty="0">
              <a:effectLst/>
              <a:latin typeface="Calibri" panose="020F0502020204030204" pitchFamily="34" charset="0"/>
              <a:ea typeface="Calibri" panose="020F0502020204030204" pitchFamily="34" charset="0"/>
            </a:endParaRPr>
          </a:p>
          <a:p>
            <a:pPr algn="just"/>
            <a:r>
              <a:rPr lang="da-DK" sz="1800" dirty="0">
                <a:effectLst/>
                <a:latin typeface="Segoe UI" panose="020B0502040204020203" pitchFamily="34" charset="0"/>
                <a:ea typeface="Times New Roman" panose="02020603050405020304" pitchFamily="18" charset="0"/>
              </a:rPr>
              <a:t>Der er ikke noget krav om, at tillidsrepræsentanten skal deltage, men under samarbejdssporet er der en hel masse af det forberedende arbejde op til udarbejdelsen, som tillidsrepræsentanten skal deltage i.</a:t>
            </a:r>
            <a:endParaRPr lang="da-DK" sz="1800" dirty="0">
              <a:effectLst/>
              <a:latin typeface="Calibri" panose="020F0502020204030204" pitchFamily="34" charset="0"/>
              <a:ea typeface="Calibri" panose="020F0502020204030204" pitchFamily="34" charset="0"/>
            </a:endParaRPr>
          </a:p>
          <a:p>
            <a:endParaRPr lang="da-DK" b="1" dirty="0"/>
          </a:p>
        </p:txBody>
      </p:sp>
      <p:sp>
        <p:nvSpPr>
          <p:cNvPr id="4" name="Pladsholder til slidenummer 3"/>
          <p:cNvSpPr>
            <a:spLocks noGrp="1"/>
          </p:cNvSpPr>
          <p:nvPr>
            <p:ph type="sldNum" sz="quarter" idx="5"/>
          </p:nvPr>
        </p:nvSpPr>
        <p:spPr/>
        <p:txBody>
          <a:bodyPr/>
          <a:lstStyle/>
          <a:p>
            <a:fld id="{5DC486A8-CD2B-4992-A304-21D65FD23BCA}" type="slidenum">
              <a:rPr lang="da-DK" smtClean="0"/>
              <a:t>26</a:t>
            </a:fld>
            <a:endParaRPr lang="da-DK"/>
          </a:p>
        </p:txBody>
      </p:sp>
    </p:spTree>
    <p:extLst>
      <p:ext uri="{BB962C8B-B14F-4D97-AF65-F5344CB8AC3E}">
        <p14:creationId xmlns:p14="http://schemas.microsoft.com/office/powerpoint/2010/main" val="1969658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Skal man kende forberedelsesfaktoren i de forskellige fag </a:t>
            </a:r>
            <a:r>
              <a:rPr lang="da-DK" sz="1800" b="1" dirty="0" err="1">
                <a:effectLst/>
                <a:latin typeface="Segoe UI" panose="020B0502040204020203" pitchFamily="34" charset="0"/>
                <a:ea typeface="Calibri" panose="020F0502020204030204" pitchFamily="34" charset="0"/>
              </a:rPr>
              <a:t>ifht</a:t>
            </a:r>
            <a:r>
              <a:rPr lang="da-DK" sz="1800" b="1" dirty="0">
                <a:effectLst/>
                <a:latin typeface="Segoe UI" panose="020B0502040204020203" pitchFamily="34" charset="0"/>
                <a:ea typeface="Calibri" panose="020F0502020204030204" pitchFamily="34" charset="0"/>
              </a:rPr>
              <a:t>. minimumstimetallet på 4 timer?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Skolen skal estimere den samlede tid til individuel forberedelse. Der er ikke krav om en tidsestimering i en særlig form, eksempelvis en faktor, eller forberedelse i bestemte fag. Hvis du som lærer er usikker på fordelingen, bør du spørge ind til punktet, så du og lederen har et fælles billede.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Hvordan forholder man sig til prøverne i udtræksfag og censorater? Det ved man jo ikke før i foråret?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hører under kategorien ”samlet estimeret tid til opgaver, der planlægges indholdsmæssigt senere på året”. Det kan være en estimeret tid, som så enten anvendes til at føre eleverne til prøver, eller hvad timerne alternativt skal bruges til.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Hvad er forskellen på det, der skønnes til mindst 60 timer og de øvrige opgaver - skal de ikke alle estimeres?</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er ingen forskel, det er alene et spørgsmål om opgavens omfang.</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Der skal være en dialog med ledelsen om tidsforbruget til en opgave. Er der nogen krav til ledelsen om, at opgaven skal beskrives - altså har vi ret til på skrift at se, hvilke opgaver der konkret skal løses, hvis der på opgaveoversigten står fx. klasselærer?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er faktisk en forpligtelse til at beskrive, hvad der ligger i klasselæreropgaven - det skal nemlig beskrives i skoleplanen. Herudover skal der – også i skoleplanen – være en overordnet beskrivelse af de øvrige opgavers indhold. Men det er som udgangspunkt ledelsen, der vælger beskrivelsens omfang -dog får I lejlighed til på samarbejdsmødet at drøfte det grundlag, ledelsen leverer, og på den måde kan I spørge ind til opgavernes indhold.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Skal en opgave beskrives af ledelsen? Hvilke opgaver skal fx en fagudvalgsformand varetage? Eller er det nok, at ledelsen fortæller, hvilke opgaver der skal løses, når man har dialogen om opgaveoversigten?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Se svaret ovenfor.</a:t>
            </a:r>
            <a:endParaRPr lang="da-DK" dirty="0">
              <a:cs typeface="Calibri"/>
            </a:endParaRPr>
          </a:p>
          <a:p>
            <a:endParaRPr lang="da-DK" dirty="0">
              <a:cs typeface="Calibri"/>
            </a:endParaRPr>
          </a:p>
          <a:p>
            <a:pPr>
              <a:lnSpc>
                <a:spcPct val="107000"/>
              </a:lnSpc>
              <a:spcAft>
                <a:spcPts val="800"/>
              </a:spcAft>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Hvad med pauser?</a:t>
            </a:r>
            <a:br>
              <a:rPr lang="da-DK" sz="1800"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Tiden i elevpauser er også en samlet opgave og vil i langt de fleste tilfælde være estimeret til over 60 timer om året. Den skal derfor fremgå af opgaveoversigten.</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27</a:t>
            </a:fld>
            <a:endParaRPr lang="da-DK"/>
          </a:p>
        </p:txBody>
      </p:sp>
    </p:spTree>
    <p:extLst>
      <p:ext uri="{BB962C8B-B14F-4D97-AF65-F5344CB8AC3E}">
        <p14:creationId xmlns:p14="http://schemas.microsoft.com/office/powerpoint/2010/main" val="265534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effectLst/>
                <a:latin typeface="Segoe UI" panose="020B0502040204020203" pitchFamily="34" charset="0"/>
                <a:ea typeface="Calibri" panose="020F0502020204030204" pitchFamily="34" charset="0"/>
              </a:rPr>
              <a:t>Her kommer statusopgørelse vel ind som et godt redskab?</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Ja, statusopgørelsen betyder, at begge parter kan følge med i tidsforbruget og på den måde have et bedre grundlag for at kunne vurdere konsekvenserne af eventuelle ændringer.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Calibri" panose="020F0502020204030204" pitchFamily="34" charset="0"/>
              <a:ea typeface="Calibri" panose="020F0502020204030204" pitchFamily="34" charset="0"/>
            </a:endParaRPr>
          </a:p>
          <a:p>
            <a:pPr>
              <a:lnSpc>
                <a:spcPct val="107000"/>
              </a:lnSpc>
              <a:spcAft>
                <a:spcPts val="800"/>
              </a:spcAft>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Skal TR ikke inddrages ved større ændringer?</a:t>
            </a:r>
            <a:br>
              <a:rPr lang="da-DK" sz="1800"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Ledelsen er ikke forpligtet til at orientere tillidsrepræsentanten om større ændringer i opgaveoversigten for den enkelte lærer, men skal inddrages, hvis der opstår uenighed.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Calibri" panose="020F0502020204030204" pitchFamily="34" charset="0"/>
              <a:ea typeface="Calibri" panose="020F0502020204030204" pitchFamily="34" charset="0"/>
            </a:endParaRPr>
          </a:p>
          <a:p>
            <a:endParaRPr lang="da-DK" b="1"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28</a:t>
            </a:fld>
            <a:endParaRPr lang="da-DK"/>
          </a:p>
        </p:txBody>
      </p:sp>
    </p:spTree>
    <p:extLst>
      <p:ext uri="{BB962C8B-B14F-4D97-AF65-F5344CB8AC3E}">
        <p14:creationId xmlns:p14="http://schemas.microsoft.com/office/powerpoint/2010/main" val="139504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Er en elevpause på x antal minutter? </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Calibri" panose="020F0502020204030204" pitchFamily="34" charset="0"/>
              </a:rPr>
              <a:t>Nej, den har den tid, som ledelsen sætter af til den, men det er alene de sædvanlige pauser mellem 2 moduler/lektioner, der er tale om – ikke eventuelle længere pauser mellem andre opgaver.</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Indregnes det som arbejdstid eller "</a:t>
            </a:r>
            <a:r>
              <a:rPr lang="da-DK" sz="1800" b="1" dirty="0" err="1">
                <a:effectLst/>
                <a:latin typeface="Segoe UI" panose="020B0502040204020203" pitchFamily="34" charset="0"/>
                <a:ea typeface="Calibri" panose="020F0502020204030204" pitchFamily="34" charset="0"/>
              </a:rPr>
              <a:t>egentid</a:t>
            </a:r>
            <a:r>
              <a:rPr lang="da-DK" sz="1800" b="1" dirty="0">
                <a:effectLst/>
                <a:latin typeface="Segoe UI" panose="020B0502040204020203" pitchFamily="34" charset="0"/>
                <a:ea typeface="Calibri" panose="020F0502020204030204" pitchFamily="34" charset="0"/>
              </a:rPr>
              <a:t>", hvis pausen er 30 minutter?</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Elevernes pauser skal indregnes i jeres arbejdstid. Med ”</a:t>
            </a:r>
            <a:r>
              <a:rPr lang="da-DK" sz="1800" dirty="0" err="1">
                <a:effectLst/>
                <a:latin typeface="Segoe UI" panose="020B0502040204020203" pitchFamily="34" charset="0"/>
                <a:ea typeface="Calibri" panose="020F0502020204030204" pitchFamily="34" charset="0"/>
              </a:rPr>
              <a:t>egentid</a:t>
            </a:r>
            <a:r>
              <a:rPr lang="da-DK" sz="1800" dirty="0">
                <a:effectLst/>
                <a:latin typeface="Segoe UI" panose="020B0502040204020203" pitchFamily="34" charset="0"/>
                <a:ea typeface="Calibri" panose="020F0502020204030204" pitchFamily="34" charset="0"/>
              </a:rPr>
              <a:t>” menes der formentlig selvtilrettelagt tid. Der er ikke sat minuttal på pauserne eller en tidsmæssig grænse for, hvad sammenhængende og effektiv forberedelsestid er. Det vil komme an på en konkret vurdering, men det kan prøves fagretligt, hvis det ser helt tosset ud.</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Hvad menes der med rekreative formål?</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menes formentlig en mundfuld frisk luft, en tissepause, spise et æble eller lign.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Går man så ud fra, at disse pauser er betalte?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Elevernes pauser indgår i lærerens arbejdstidsopgørelse. Den daglige tjeneste kan kun undtagelsesvis deles. Hvis der er tale om længere pauser, vil der kunne planlægges konkrete opgaver i pausen.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Skal elevpauserne, hvori der ikke kan planlægges forberedelse, skemalægges?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Vær opmærksom på, at det er elevpauserne, der er tale om – de er derfor ikke nødvendigvis skemalagt i lærernes skema, men vil være naturligt ”hul” mellem de planlagte lektioner.</a:t>
            </a:r>
            <a:endParaRPr lang="da-DK" sz="1800" dirty="0">
              <a:effectLst/>
              <a:latin typeface="Calibri" panose="020F0502020204030204" pitchFamily="34" charset="0"/>
              <a:ea typeface="Calibri" panose="020F0502020204030204" pitchFamily="34" charset="0"/>
            </a:endParaRPr>
          </a:p>
          <a:p>
            <a:endParaRPr lang="en-US"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29</a:t>
            </a:fld>
            <a:endParaRPr lang="da-DK"/>
          </a:p>
        </p:txBody>
      </p:sp>
    </p:spTree>
    <p:extLst>
      <p:ext uri="{BB962C8B-B14F-4D97-AF65-F5344CB8AC3E}">
        <p14:creationId xmlns:p14="http://schemas.microsoft.com/office/powerpoint/2010/main" val="2973371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cs typeface="Calibri"/>
            </a:endParaRPr>
          </a:p>
          <a:p>
            <a:endParaRPr lang="da-DK" dirty="0">
              <a:cs typeface="Calibri"/>
            </a:endParaRPr>
          </a:p>
          <a:p>
            <a:endParaRPr lang="da-DK"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30</a:t>
            </a:fld>
            <a:endParaRPr lang="da-DK"/>
          </a:p>
        </p:txBody>
      </p:sp>
    </p:spTree>
    <p:extLst>
      <p:ext uri="{BB962C8B-B14F-4D97-AF65-F5344CB8AC3E}">
        <p14:creationId xmlns:p14="http://schemas.microsoft.com/office/powerpoint/2010/main" val="151500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Skelnes der mellem start på arbejdsliv og start på ny arbejdsplads?</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Ja, der er tale om lærere med mindre end 2 års beskæftigelse som lærer i det hele taget.</a:t>
            </a:r>
            <a:endParaRPr lang="da-DK" sz="1800" dirty="0">
              <a:effectLst/>
              <a:latin typeface="Calibri" panose="020F0502020204030204" pitchFamily="34" charset="0"/>
              <a:ea typeface="Calibri" panose="020F0502020204030204" pitchFamily="34" charset="0"/>
            </a:endParaRPr>
          </a:p>
          <a:p>
            <a:endParaRPr lang="da-DK" b="1"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31</a:t>
            </a:fld>
            <a:endParaRPr lang="da-DK"/>
          </a:p>
        </p:txBody>
      </p:sp>
    </p:spTree>
    <p:extLst>
      <p:ext uri="{BB962C8B-B14F-4D97-AF65-F5344CB8AC3E}">
        <p14:creationId xmlns:p14="http://schemas.microsoft.com/office/powerpoint/2010/main" val="205646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10% af 1924 timer pr. år er ikke 175 timer. Hvordan hænger de tal sammen?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er ikke helt 10 pct. nedsættelse af arbejdstiden. </a:t>
            </a:r>
            <a:br>
              <a:rPr lang="da-DK" sz="1800"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Nedsættelsen af arbejdstiden sker som 175 timer ud af de 1924 timer. Det svarer til en nedsættelse af arbejdstiden til 90,9 pct. (1749/1924 timer*100= 90,9 pct)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Hvad var det med, at der ikke blev nedskrevet i nettotiden, men i bruttotiden for aldersreduktion?</a:t>
            </a:r>
            <a:br>
              <a:rPr lang="da-DK" sz="1800" b="1" dirty="0">
                <a:effectLst/>
                <a:latin typeface="Segoe UI" panose="020B0502040204020203" pitchFamily="34" charset="0"/>
                <a:ea typeface="Calibri" panose="020F0502020204030204" pitchFamily="34" charset="0"/>
              </a:rPr>
            </a:br>
            <a:r>
              <a:rPr lang="da-DK" sz="1800" dirty="0">
                <a:effectLst/>
                <a:latin typeface="Segoe UI" panose="020B0502040204020203" pitchFamily="34" charset="0"/>
                <a:ea typeface="Calibri" panose="020F0502020204030204" pitchFamily="34" charset="0"/>
              </a:rPr>
              <a:t>Det var den helt gamle ordning fra før 2013, hvor ansatte over 60 år fik 175 timer til egen disposition uden at gå ned i arbejdstid.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Skal vi være opmærksomme på, at lønreduktionen ikke beregnes son 175 timers nedgang af nettotiden?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Reglen, om at der indbetales fuld pension, er betinget af, at det er en nedsættelse til maksimalt 90,9 procent.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Så medarbejderen forhandler stadig med sin ledelse om, hvordan de 175 timer skal virke? Dvs. hvor meget undervisningstid det kan være, forberedelse eller lignende?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Det er en almindelig deltidsansættelse, hvor ledelsen disponerer over timerne og arbejdsdagene i hele skoleåret på lige fod med fuldtidsansatte. Der er bare lidt færre timer at disponere over. </a:t>
            </a:r>
          </a:p>
          <a:p>
            <a:endParaRPr lang="da-DK"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Hvis man som senior ønsker og får lov til at gå ned på 75%, kan man så sige, at man kun går ca. 15% ned ift. pension? Eller hvordan skal det forstås?</a:t>
            </a:r>
            <a:b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Der er ikke noget til hinder for at aftale nedsat tid til 75 % beskæftigelsesgrad, men retten til at få nedsat tid med fuld pensionsindbetaling gælder kun de 175 timer, dvs. en nedsættelse til 90,9 pct.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32</a:t>
            </a:fld>
            <a:endParaRPr lang="da-DK"/>
          </a:p>
        </p:txBody>
      </p:sp>
    </p:spTree>
    <p:extLst>
      <p:ext uri="{BB962C8B-B14F-4D97-AF65-F5344CB8AC3E}">
        <p14:creationId xmlns:p14="http://schemas.microsoft.com/office/powerpoint/2010/main" val="3201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7022B8-4CA5-594E-A2CE-FF1C21B1385B}" type="slidenum">
              <a:rPr lang="da-DK" smtClean="0"/>
              <a:t>5</a:t>
            </a:fld>
            <a:endParaRPr lang="da-DK"/>
          </a:p>
        </p:txBody>
      </p:sp>
    </p:spTree>
    <p:extLst>
      <p:ext uri="{BB962C8B-B14F-4D97-AF65-F5344CB8AC3E}">
        <p14:creationId xmlns:p14="http://schemas.microsoft.com/office/powerpoint/2010/main" val="82038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Gælder statusopgørelsesreglerne også, hvis man har en lokalaftale?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kan være opgaver, som skolens ledelse og lærernes tillidsrepræsentant har aftalt afregnes med en akkord. En akkord er en aftale om, at der til opgaven er xx antal timer, som derefter ikke tælles konkret op. Sådanne akkorder skal også medregnes i statusopgørelsen - enten som en forholdsmæssig andel eller med hele akkorden, hvis det er en opgave, som ligger på et helt bestemt tidspunkt, f.eks. en lejrskole.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kan mellem ledelse og tillidsrepræsentant aftales lokale løsninger, også for så vidt angår statusopgørelserne.</a:t>
            </a:r>
          </a:p>
          <a:p>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Kan ledelsen pålægge, at ansatte skal tidsregistrere, så han/hun kan bruge den registrering til opgørelsen?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ledelsen kan pålægge jer at tidsregistrere, men skal stille et registreringssystem til rådighed. Hvis ikke I tæller, skal ledelsen gøre det.</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Er der nogen bestemmelser om, hvordan timestatus mv. skal deles med læreren? Altså excel-ark på mail, samtale eller andet?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Nej, der er ikke nogen formkrav til statusopgørelsen.</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Hvis alle timer er aftalt via lokalaftale, kan lederen så undlade at tælle præsteret tid?</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så er tiden aftalt på forhånd. Men det er kun, hvis det er alle timer. Der kan jo opstå uforudsete ekstraopgaver, som skal registreres og optælles. Og lærerne skal fortsat have en opgørelse over præsteret arbejdstid.</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Er der noget, der hedder undertid?</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Times New Roman" panose="02020603050405020304" pitchFamily="18" charset="0"/>
              </a:rPr>
              <a:t>Det er ledelsens ansvar at tilrettelægge lærerne, så arbejdstiden udnyttes – hvis det ved skoleårets afslutning viser sig, at dette ikke har været tilfældet, er der ikke noget at gøre ved det. Der kan </a:t>
            </a:r>
            <a:r>
              <a:rPr lang="da-DK" sz="1800" b="1" dirty="0">
                <a:effectLst/>
                <a:latin typeface="Segoe UI" panose="020B0502040204020203" pitchFamily="34" charset="0"/>
                <a:ea typeface="Times New Roman" panose="02020603050405020304" pitchFamily="18" charset="0"/>
              </a:rPr>
              <a:t>ikke</a:t>
            </a:r>
            <a:r>
              <a:rPr lang="da-DK" sz="1800" dirty="0">
                <a:effectLst/>
                <a:latin typeface="Segoe UI" panose="020B0502040204020203" pitchFamily="34" charset="0"/>
                <a:ea typeface="Times New Roman" panose="02020603050405020304" pitchFamily="18" charset="0"/>
              </a:rPr>
              <a:t> overføres undertid til året efter.</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33</a:t>
            </a:fld>
            <a:endParaRPr lang="da-DK"/>
          </a:p>
        </p:txBody>
      </p:sp>
    </p:spTree>
    <p:extLst>
      <p:ext uri="{BB962C8B-B14F-4D97-AF65-F5344CB8AC3E}">
        <p14:creationId xmlns:p14="http://schemas.microsoft.com/office/powerpoint/2010/main" val="260819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Er det med eller uden undervisningstillæg?</a:t>
            </a:r>
            <a:br>
              <a:rPr lang="da-DK" sz="1800" b="1" dirty="0">
                <a:effectLst/>
                <a:latin typeface="Segoe UI" panose="020B0502040204020203" pitchFamily="34" charset="0"/>
                <a:ea typeface="Times New Roman" panose="02020603050405020304" pitchFamily="18" charset="0"/>
              </a:rPr>
            </a:br>
            <a:r>
              <a:rPr lang="da-DK" sz="1800" dirty="0">
                <a:solidFill>
                  <a:srgbClr val="000000"/>
                </a:solidFill>
                <a:effectLst/>
                <a:latin typeface="Segoe UI" panose="020B0502040204020203" pitchFamily="34" charset="0"/>
                <a:ea typeface="Calibri" panose="020F0502020204030204" pitchFamily="34" charset="0"/>
              </a:rPr>
              <a:t>Akkorden forholder sig alene til arbejdstimerne – undervisningstillæg er noget, skolen særskilt skal forholde sig til afhængig af lejrturens indhold. </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Hvem vurderer antallet af undervisningstimer på en lejrskoledag?</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Times New Roman" panose="02020603050405020304" pitchFamily="18" charset="0"/>
              </a:rPr>
              <a:t>Det er skolens ledelse, der afgør indholdet i en lejrskole, og hvor mange timer der skal undervises pr. dag. </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Afregnes tid på rejsedage med faktisk tid eller som en brøk af et døgn?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Tiden på rejsedagen optælles konkret med </a:t>
            </a:r>
            <a:r>
              <a:rPr lang="da-DK" sz="1800" i="1" dirty="0">
                <a:effectLst/>
                <a:latin typeface="Segoe UI" panose="020B0502040204020203" pitchFamily="34" charset="0"/>
                <a:ea typeface="Times New Roman" panose="02020603050405020304" pitchFamily="18" charset="0"/>
              </a:rPr>
              <a:t>faktisk</a:t>
            </a:r>
            <a:r>
              <a:rPr lang="da-DK" sz="1800" dirty="0">
                <a:effectLst/>
                <a:latin typeface="Segoe UI" panose="020B0502040204020203" pitchFamily="34" charset="0"/>
                <a:ea typeface="Times New Roman" panose="02020603050405020304" pitchFamily="18" charset="0"/>
              </a:rPr>
              <a:t> arbejdstid op til 14 timer og </a:t>
            </a:r>
            <a:r>
              <a:rPr lang="da-DK" sz="1800" i="1" dirty="0">
                <a:effectLst/>
                <a:latin typeface="Segoe UI" panose="020B0502040204020203" pitchFamily="34" charset="0"/>
                <a:ea typeface="Times New Roman" panose="02020603050405020304" pitchFamily="18" charset="0"/>
              </a:rPr>
              <a:t>faktisk</a:t>
            </a:r>
            <a:r>
              <a:rPr lang="da-DK" sz="1800" dirty="0">
                <a:effectLst/>
                <a:latin typeface="Segoe UI" panose="020B0502040204020203" pitchFamily="34" charset="0"/>
                <a:ea typeface="Times New Roman" panose="02020603050405020304" pitchFamily="18" charset="0"/>
              </a:rPr>
              <a:t> rådighedstid op til 10 timer.</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Hvis man allerede har en lokalaftale ang. lejrskole, skal denne aftale så træde i stedet?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Gældende lokalaftaler opsiges ikke i kraft af A21, men I skal overveje, om lokalaftalen skal opsiges/genforhandles i lyset af den centrale lejrskoleaftale.</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Fik vi ikke 22 timer i den gamle overenskomst?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Under L409 var der ikke nogen central aftale om arbejdstid på lejrskoler. Vi tolkede i foreningen bestemmelserne sådan, at </a:t>
            </a:r>
            <a:r>
              <a:rPr lang="da-DK" sz="1800" i="1" dirty="0">
                <a:effectLst/>
                <a:latin typeface="Segoe UI" panose="020B0502040204020203" pitchFamily="34" charset="0"/>
                <a:ea typeface="Times New Roman" panose="02020603050405020304" pitchFamily="18" charset="0"/>
              </a:rPr>
              <a:t>hvis man kun er to afsted</a:t>
            </a:r>
            <a:r>
              <a:rPr lang="da-DK" sz="1800" dirty="0">
                <a:effectLst/>
                <a:latin typeface="Segoe UI" panose="020B0502040204020203" pitchFamily="34" charset="0"/>
                <a:ea typeface="Times New Roman" panose="02020603050405020304" pitchFamily="18" charset="0"/>
              </a:rPr>
              <a:t> på lejrskole, skulle der afregnes for 22 timer, medmindre skolen minutiøst har planlagt turen for de to lærere. Det har medført, at nogen skoler har indrettet sig efter vores fortolkning, mens andre har planlagt og afregnet med færre timer.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Det skal bemærkes, at med den nye centralt aftalte bestemmelse får alle 17,33 timer, uanset hvor mange man er afsted, og uanset om ledelsen planlægger turen eller ej.</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Må ledelsen stadig planlægge lærernes tid på en lejrtur?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Det må de sådan set godt, men der skal fortsat medregnes 17,33 timer, medmindre der er indgået lokalaftale om andet.</a:t>
            </a:r>
          </a:p>
          <a:p>
            <a:pPr>
              <a:lnSpc>
                <a:spcPct val="107000"/>
              </a:lnSpc>
              <a:spcAft>
                <a:spcPts val="800"/>
              </a:spcAft>
            </a:pPr>
            <a:endParaRPr lang="da-DK" sz="1800" dirty="0">
              <a:effectLst/>
              <a:latin typeface="Segoe UI" panose="020B0502040204020203" pitchFamily="34" charset="0"/>
              <a:ea typeface="Calibri" panose="020F0502020204030204" pitchFamily="34" charset="0"/>
              <a:cs typeface="Times New Roman" panose="02020603050405020304" pitchFamily="18" charset="0"/>
            </a:endParaRPr>
          </a:p>
          <a:p>
            <a:r>
              <a:rPr lang="da-DK" sz="1800" b="1" dirty="0">
                <a:solidFill>
                  <a:srgbClr val="000000"/>
                </a:solidFill>
                <a:effectLst/>
                <a:latin typeface="Arial" panose="020B0604020202020204" pitchFamily="34" charset="0"/>
                <a:ea typeface="Calibri" panose="020F0502020204030204" pitchFamily="34" charset="0"/>
              </a:rPr>
              <a:t>Hvordan er tillæg på lejrskoler for døgnarbejdere på grundskoler med kostafdelinger?</a:t>
            </a:r>
            <a:endParaRPr lang="da-DK" sz="1800" dirty="0">
              <a:effectLst/>
              <a:latin typeface="Calibri" panose="020F0502020204030204" pitchFamily="34" charset="0"/>
              <a:ea typeface="Calibri" panose="020F0502020204030204" pitchFamily="34" charset="0"/>
            </a:endParaRPr>
          </a:p>
          <a:p>
            <a:r>
              <a:rPr lang="da-DK" sz="1800" dirty="0">
                <a:solidFill>
                  <a:srgbClr val="000000"/>
                </a:solidFill>
                <a:effectLst/>
                <a:latin typeface="Arial" panose="020B0604020202020204" pitchFamily="34" charset="0"/>
                <a:ea typeface="Calibri" panose="020F0502020204030204" pitchFamily="34" charset="0"/>
              </a:rPr>
              <a:t>Ansatte på grundskoler med kostafdelinger omfattet af døgnreglerne får afregnet ulempetillæg efter natpengecirkulæret og frihedsopsparing på lejrskoler. </a:t>
            </a:r>
            <a:endParaRPr lang="da-DK" sz="1800" dirty="0">
              <a:effectLst/>
              <a:latin typeface="Calibri" panose="020F0502020204030204" pitchFamily="34" charset="0"/>
              <a:ea typeface="Calibri" panose="020F0502020204030204" pitchFamily="34" charset="0"/>
            </a:endParaRP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effectLst/>
              <a:latin typeface="Calibri" panose="020F0502020204030204" pitchFamily="34" charset="0"/>
              <a:ea typeface="Calibri" panose="020F0502020204030204" pitchFamily="34" charset="0"/>
            </a:endParaRPr>
          </a:p>
          <a:p>
            <a:endParaRPr lang="en-US"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34</a:t>
            </a:fld>
            <a:endParaRPr lang="da-DK"/>
          </a:p>
        </p:txBody>
      </p:sp>
    </p:spTree>
    <p:extLst>
      <p:ext uri="{BB962C8B-B14F-4D97-AF65-F5344CB8AC3E}">
        <p14:creationId xmlns:p14="http://schemas.microsoft.com/office/powerpoint/2010/main" val="445932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Kræver det en individuel aftale mellem lederen og den enkelte lærer?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Ja, hvis der skal afregnes uden for arbejdstiden, skal leder og lærer være enige om det, og man skal være opmærksom på, at det så er en ekstraopgave udover ens årlige årsnorm.</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Kan det være individuelle aftaler, eller skal alle lærere være enige om ordningen?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er en individuel ordning.</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Hvad med årsnormen contra løn som censor? </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Times New Roman" panose="02020603050405020304" pitchFamily="18" charset="0"/>
              </a:rPr>
              <a:t>Hvis du vælger at få tiden afregnet med den særlige timetakst, kan timerne holdes uden for den samlede arbejdstidsopgørelse. Det betyder reelt, at du kommer til at arbejde mere end den samlede årsnorm, altså en slags overarbejde, som afregnes særskilt med den særlige timetakst.</a:t>
            </a:r>
          </a:p>
          <a:p>
            <a:endParaRPr lang="da-DK" sz="1800" dirty="0">
              <a:effectLst/>
              <a:latin typeface="Segoe UI" panose="020B0502040204020203" pitchFamily="34" charset="0"/>
              <a:ea typeface="Times New Roman" panose="02020603050405020304" pitchFamily="18" charset="0"/>
            </a:endParaRPr>
          </a:p>
          <a:p>
            <a:pPr>
              <a:lnSpc>
                <a:spcPct val="107000"/>
              </a:lnSpc>
              <a:spcAft>
                <a:spcPts val="800"/>
              </a:spcAft>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Kan man lave det som en "lokal aftale"? Fx har vi aftalt, at man bruger almindelig arbejdstid på det, og derudover bliver honoreret med 1000 kr. (for evt. ekstra forberedelse)?</a:t>
            </a:r>
            <a:b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Reglerne kan fraviges, herunder satsen for at udføre opgaven. Vær opmærksom på, at hvis timerne var indregnet i arbejdstiden, ville alternativet i mange tilfælde være overarbejde, og dermed vil de 1.000 kr. kun være betaling for ca. 3 timers forberedelse. </a:t>
            </a: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t>Er det pensionsgivende ifølge reglerne?</a:t>
            </a:r>
            <a:br>
              <a:rPr lang="da-DK" sz="1800" b="1" dirty="0">
                <a:effectLst/>
                <a:latin typeface="Segoe UI" panose="020B0502040204020203" pitchFamily="34" charset="0"/>
                <a:ea typeface="Times New Roman" panose="02020603050405020304" pitchFamily="18" charset="0"/>
                <a:cs typeface="Times New Roman" panose="02020603050405020304" pitchFamily="18" charset="0"/>
              </a:rPr>
            </a:br>
            <a:r>
              <a:rPr lang="da-DK" sz="1800" dirty="0">
                <a:effectLst/>
                <a:latin typeface="Segoe UI" panose="020B0502040204020203" pitchFamily="34" charset="0"/>
                <a:ea typeface="Times New Roman" panose="02020603050405020304" pitchFamily="18" charset="0"/>
                <a:cs typeface="Times New Roman" panose="02020603050405020304" pitchFamily="18" charset="0"/>
              </a:rPr>
              <a:t>Tillægget på 294,63 kr. er pensionsgivende for ansatte med pensionsordning i Lærernes Pension, ikke for ansatte med tjenestemandslignende pensionsordninger.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effectLst/>
              <a:latin typeface="Segoe UI" panose="020B0502040204020203" pitchFamily="34" charset="0"/>
              <a:ea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35</a:t>
            </a:fld>
            <a:endParaRPr lang="da-DK"/>
          </a:p>
        </p:txBody>
      </p:sp>
    </p:spTree>
    <p:extLst>
      <p:ext uri="{BB962C8B-B14F-4D97-AF65-F5344CB8AC3E}">
        <p14:creationId xmlns:p14="http://schemas.microsoft.com/office/powerpoint/2010/main" val="246894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Kan man bede om, at det er hele dage?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I kan aftale hele afspadseringsdage. Men de 4 timer er det minimum, som skolen kan planlægge dig med. </a:t>
            </a:r>
            <a:endParaRPr lang="da-DK" sz="1800" dirty="0">
              <a:effectLst/>
              <a:latin typeface="Calibri" panose="020F0502020204030204" pitchFamily="34" charset="0"/>
              <a:ea typeface="Calibri" panose="020F0502020204030204" pitchFamily="34" charset="0"/>
            </a:endParaRPr>
          </a:p>
          <a:p>
            <a:endParaRPr lang="en-US" b="1"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36</a:t>
            </a:fld>
            <a:endParaRPr lang="da-DK"/>
          </a:p>
        </p:txBody>
      </p:sp>
    </p:spTree>
    <p:extLst>
      <p:ext uri="{BB962C8B-B14F-4D97-AF65-F5344CB8AC3E}">
        <p14:creationId xmlns:p14="http://schemas.microsoft.com/office/powerpoint/2010/main" val="748373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DC486A8-CD2B-4992-A304-21D65FD23BCA}" type="slidenum">
              <a:rPr lang="da-DK" smtClean="0"/>
              <a:t>37</a:t>
            </a:fld>
            <a:endParaRPr lang="da-DK"/>
          </a:p>
        </p:txBody>
      </p:sp>
    </p:spTree>
    <p:extLst>
      <p:ext uri="{BB962C8B-B14F-4D97-AF65-F5344CB8AC3E}">
        <p14:creationId xmlns:p14="http://schemas.microsoft.com/office/powerpoint/2010/main" val="1290003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Har kravet om varsling været helt væk - for så at komme tilbage nu?</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der er nu som noget nyt krav om 4 ugers varsling af ændringer i den planlagte arbejdstid udenfor tidsrummet 7.30-16.30.</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Har der været tanker eller tale om en "</a:t>
            </a:r>
            <a:r>
              <a:rPr lang="da-DK" sz="1800" b="1" dirty="0" err="1">
                <a:effectLst/>
                <a:latin typeface="Segoe UI" panose="020B0502040204020203" pitchFamily="34" charset="0"/>
                <a:ea typeface="Calibri" panose="020F0502020204030204" pitchFamily="34" charset="0"/>
              </a:rPr>
              <a:t>corona</a:t>
            </a:r>
            <a:r>
              <a:rPr lang="da-DK" sz="1800" b="1" dirty="0">
                <a:effectLst/>
                <a:latin typeface="Segoe UI" panose="020B0502040204020203" pitchFamily="34" charset="0"/>
                <a:ea typeface="Calibri" panose="020F0502020204030204" pitchFamily="34" charset="0"/>
              </a:rPr>
              <a:t>-undtagelse" af visse bestemmelser, fx varsling?</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Nej, det har der ikke.</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Skal morgenpasning fra kl. 7 så varsles fire uger i forvejen?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Det ligger forudsætningsvis i den nye bestemmelse, at du har en planlægning af dit arbejde fire uger i forvejen. Der kan godt planlægges før kl. 7, men ikke som noget, der systematisk sker hver uge.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Vær opmærksom på, at morgenpasning som udgangspunkt ikke er lærerarbejde. Hvis din planlagte tid ændres, så du ekstraordinært bliver bedt om at varetage en opgave før kl. 7, skal det varsles med mindst 4 uger.</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Gælder planlægningsbestemmelserne også på lejrskole?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Arbejdstiden på en lejrskole er en central aftale, men ændringerne skal varsles efter reglen. Om det er en undtagelse, beror på en konkret vurdering. </a:t>
            </a:r>
            <a:endParaRPr lang="da-DK" sz="1800" dirty="0">
              <a:effectLst/>
              <a:latin typeface="Calibri" panose="020F0502020204030204" pitchFamily="34" charset="0"/>
              <a:ea typeface="Calibri" panose="020F0502020204030204" pitchFamily="34" charset="0"/>
            </a:endParaRPr>
          </a:p>
          <a:p>
            <a:r>
              <a:rPr lang="da-DK" sz="1800" dirty="0">
                <a:effectLst/>
                <a:latin typeface="Times New Roman" panose="02020603050405020304" pitchFamily="18" charset="0"/>
                <a:ea typeface="Times New Roman" panose="02020603050405020304" pitchFamily="18" charset="0"/>
              </a:rPr>
              <a:t>​</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Betyder det, at ulempetillægget skal gælde fra kl. 16.30?</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Nej, ulempetillægget udbetales fortsat i tidsrummet 17.00-06.00.</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Hvem skal holde styr på ulempetillægget?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er ledelsens ansvar, at der udbetales korrekt ulempetillæg, men ledelsen kan bede de ansatte om at registrere timer med ulempetillæg.</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Kan der laves en lokal aftale om et fast månedligt ulempetillæg?</a:t>
            </a:r>
            <a:endParaRPr lang="da-DK" sz="1800" dirty="0">
              <a:effectLst/>
              <a:latin typeface="Calibri" panose="020F0502020204030204" pitchFamily="34" charset="0"/>
              <a:ea typeface="Calibri" panose="020F0502020204030204" pitchFamily="34" charset="0"/>
            </a:endParaRPr>
          </a:p>
          <a:p>
            <a:r>
              <a:rPr lang="da-DK" sz="1800" b="1" dirty="0">
                <a:effectLst/>
                <a:latin typeface="Times New Roman" panose="02020603050405020304" pitchFamily="18" charset="0"/>
                <a:ea typeface="Times New Roman" panose="02020603050405020304" pitchFamily="18" charset="0"/>
              </a:rPr>
              <a:t>​</a:t>
            </a:r>
            <a:r>
              <a:rPr lang="da-DK" sz="1800" dirty="0">
                <a:effectLst/>
                <a:latin typeface="Segoe UI" panose="020B0502040204020203" pitchFamily="34" charset="0"/>
                <a:ea typeface="Calibri" panose="020F0502020204030204" pitchFamily="34" charset="0"/>
              </a:rPr>
              <a:t>Ja, det kan der, hvis tillidsrepræsentanten og ledelsen er enige om det.</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På vores skole er første skoledag en søndag. Hvordan aftales her tillæg for ubekvem arbejdstid?</a:t>
            </a:r>
            <a:br>
              <a:rPr lang="da-DK" sz="1800" b="1" dirty="0">
                <a:effectLst/>
                <a:latin typeface="Segoe UI" panose="020B0502040204020203" pitchFamily="34" charset="0"/>
                <a:ea typeface="Times New Roman" panose="02020603050405020304" pitchFamily="18" charset="0"/>
              </a:rPr>
            </a:br>
            <a:r>
              <a:rPr lang="da-DK" sz="1800" dirty="0">
                <a:effectLst/>
                <a:latin typeface="Segoe UI" panose="020B0502040204020203" pitchFamily="34" charset="0"/>
                <a:ea typeface="Calibri" panose="020F0502020204030204" pitchFamily="34" charset="0"/>
              </a:rPr>
              <a:t>Der skal tælles konkrete arbejdstimer og afregnes med ulempetillæg og weekendgodtgørelse. Hvis I sammen med jeres tillidsrepræsentant ønsker at aftale et fast tillæg i stedet, bør I tage udgangspunkt i, hvor mange timer I regner med at skulle arbejde.</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38</a:t>
            </a:fld>
            <a:endParaRPr lang="da-DK"/>
          </a:p>
        </p:txBody>
      </p:sp>
    </p:spTree>
    <p:extLst>
      <p:ext uri="{BB962C8B-B14F-4D97-AF65-F5344CB8AC3E}">
        <p14:creationId xmlns:p14="http://schemas.microsoft.com/office/powerpoint/2010/main" val="378990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solidFill>
                  <a:srgbClr val="000000"/>
                </a:solidFill>
                <a:effectLst/>
                <a:latin typeface="Arial" panose="020B0604020202020204" pitchFamily="34" charset="0"/>
                <a:ea typeface="Calibri" panose="020F0502020204030204" pitchFamily="34" charset="0"/>
              </a:rPr>
              <a:t>Hvordan er tillæg på lejrskoler for døgnarbejdere på grundskoler med kostafdelinger?</a:t>
            </a:r>
            <a:endParaRPr lang="da-DK" sz="1200" dirty="0">
              <a:effectLst/>
              <a:latin typeface="Calibri" panose="020F0502020204030204" pitchFamily="34" charset="0"/>
              <a:ea typeface="Calibri" panose="020F0502020204030204" pitchFamily="34" charset="0"/>
            </a:endParaRPr>
          </a:p>
          <a:p>
            <a:r>
              <a:rPr lang="da-DK" sz="1200" dirty="0">
                <a:solidFill>
                  <a:srgbClr val="000000"/>
                </a:solidFill>
                <a:effectLst/>
                <a:latin typeface="Arial" panose="020B0604020202020204" pitchFamily="34" charset="0"/>
                <a:ea typeface="Calibri" panose="020F0502020204030204" pitchFamily="34" charset="0"/>
              </a:rPr>
              <a:t>Ansatte på grundskoler med kostafdelinger omfattet af døgnreglerne får afregnet ulempetillæg efter natpengecirkulæret og frihedsopsparing på lejrskoler. </a:t>
            </a:r>
            <a:endParaRPr lang="da-DK" sz="1200" dirty="0">
              <a:effectLst/>
              <a:latin typeface="Calibri" panose="020F0502020204030204" pitchFamily="34" charset="0"/>
              <a:ea typeface="Calibri" panose="020F0502020204030204" pitchFamily="34" charset="0"/>
            </a:endParaRPr>
          </a:p>
          <a:p>
            <a:endParaRPr lang="en-US"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39</a:t>
            </a:fld>
            <a:endParaRPr lang="da-DK"/>
          </a:p>
        </p:txBody>
      </p:sp>
    </p:spTree>
    <p:extLst>
      <p:ext uri="{BB962C8B-B14F-4D97-AF65-F5344CB8AC3E}">
        <p14:creationId xmlns:p14="http://schemas.microsoft.com/office/powerpoint/2010/main" val="406496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solidFill>
                  <a:srgbClr val="000000"/>
                </a:solidFill>
                <a:effectLst/>
                <a:latin typeface="Segoe UI" panose="020B0502040204020203" pitchFamily="34" charset="0"/>
                <a:ea typeface="Calibri" panose="020F0502020204030204" pitchFamily="34" charset="0"/>
              </a:rPr>
              <a:t>Er det sådan allerede nu? (3 måneders plan)</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Nej, planlægningsbestemmelsen og ændringsbestemmelsen er nye.</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Gælder varslingen kun i forhold til tilsynsopgaver, eller gælder det også for evt. undervisning i weekender?</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Det gælder i forhold til alle typer opgaver, som er planlagt i weekenden.</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Gælder varslingsfristen også, når man bliver pålagt ekstra, </a:t>
            </a:r>
            <a:r>
              <a:rPr lang="da-DK" sz="1800" b="1" dirty="0" err="1">
                <a:effectLst/>
                <a:latin typeface="Segoe UI" panose="020B0502040204020203" pitchFamily="34" charset="0"/>
                <a:ea typeface="Times New Roman" panose="02020603050405020304" pitchFamily="18" charset="0"/>
              </a:rPr>
              <a:t>f.eks</a:t>
            </a:r>
            <a:r>
              <a:rPr lang="da-DK" sz="1800" b="1" dirty="0">
                <a:effectLst/>
                <a:latin typeface="Segoe UI" panose="020B0502040204020203" pitchFamily="34" charset="0"/>
                <a:ea typeface="Times New Roman" panose="02020603050405020304" pitchFamily="18" charset="0"/>
              </a:rPr>
              <a:t> ved en kollegas sygdom?</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desværre ikke. Vi kæmpede længe for også at få nogle bestemmelser på ekstra planlægning af især aftenarbejde – det lykkedes desværre ikke i denne omgang.</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Ved pålægning af fx ekstra weekendvagt med under 96 timers varsel, vil det da også være med tillæg af 1/3?</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den nye bestemmelse gælder kun for weekendtimer, der har været planlagt, og som så bliver omlagt med mindre end 96 timer. Derimod gælder jo i sådan et tilfælde fortsat de særlige bestemmelser om inddragelse af en fridag, som der typisk vil være tale om, hvis du bliver bedt om at tage en ekstra weekendvagt. Ved inddragelse af en fridag afregnes med den erlagte arbejdstid + 50 %, og der beregnes på grundlag af mindst 6 timer uanset, om du rent faktisk arbejder mindre.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Er det 3 måneder frem fra enhver dato? Eller som en periode, der starter 4 gange om året?</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Det er en samlet 3 måneders periode, uanset hvilken dato ledelsen vælger at starte perioden på. Det vil nok være naturligt, at ledelsen vælger at starte d. 1. august, hvor skoleåret starter, og så vil der skulle planlægges for august, september og oktober måned. Ledelsen kan også vælge at starte 15. august – så vil der skulle planlægges til og med d. 14. november i den første periode.</a:t>
            </a:r>
          </a:p>
        </p:txBody>
      </p:sp>
      <p:sp>
        <p:nvSpPr>
          <p:cNvPr id="4" name="Pladsholder til slidenummer 3"/>
          <p:cNvSpPr>
            <a:spLocks noGrp="1"/>
          </p:cNvSpPr>
          <p:nvPr>
            <p:ph type="sldNum" sz="quarter" idx="5"/>
          </p:nvPr>
        </p:nvSpPr>
        <p:spPr/>
        <p:txBody>
          <a:bodyPr/>
          <a:lstStyle/>
          <a:p>
            <a:fld id="{5DC486A8-CD2B-4992-A304-21D65FD23BCA}" type="slidenum">
              <a:rPr lang="da-DK" smtClean="0"/>
              <a:t>41</a:t>
            </a:fld>
            <a:endParaRPr lang="da-DK"/>
          </a:p>
        </p:txBody>
      </p:sp>
    </p:spTree>
    <p:extLst>
      <p:ext uri="{BB962C8B-B14F-4D97-AF65-F5344CB8AC3E}">
        <p14:creationId xmlns:p14="http://schemas.microsoft.com/office/powerpoint/2010/main" val="3789900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42</a:t>
            </a:fld>
            <a:endParaRPr lang="da-DK"/>
          </a:p>
        </p:txBody>
      </p:sp>
    </p:spTree>
    <p:extLst>
      <p:ext uri="{BB962C8B-B14F-4D97-AF65-F5344CB8AC3E}">
        <p14:creationId xmlns:p14="http://schemas.microsoft.com/office/powerpoint/2010/main" val="406496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43</a:t>
            </a:fld>
            <a:endParaRPr lang="da-DK"/>
          </a:p>
        </p:txBody>
      </p:sp>
    </p:spTree>
    <p:extLst>
      <p:ext uri="{BB962C8B-B14F-4D97-AF65-F5344CB8AC3E}">
        <p14:creationId xmlns:p14="http://schemas.microsoft.com/office/powerpoint/2010/main" val="30636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6</a:t>
            </a:fld>
            <a:endParaRPr lang="da-DK"/>
          </a:p>
        </p:txBody>
      </p:sp>
    </p:spTree>
    <p:extLst>
      <p:ext uri="{BB962C8B-B14F-4D97-AF65-F5344CB8AC3E}">
        <p14:creationId xmlns:p14="http://schemas.microsoft.com/office/powerpoint/2010/main" val="3355962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effectLst/>
                <a:latin typeface="Segoe UI" panose="020B0502040204020203" pitchFamily="34" charset="0"/>
                <a:ea typeface="Calibri" panose="020F0502020204030204" pitchFamily="34" charset="0"/>
              </a:rPr>
              <a:t>Hvornår skal ledelsen aflevere dette til tillidsrepræsentanten?</a:t>
            </a:r>
            <a:endParaRPr lang="da-DK" sz="1200" dirty="0">
              <a:effectLst/>
              <a:latin typeface="Calibri" panose="020F0502020204030204" pitchFamily="34" charset="0"/>
              <a:ea typeface="Calibri" panose="020F0502020204030204" pitchFamily="34" charset="0"/>
            </a:endParaRPr>
          </a:p>
          <a:p>
            <a:r>
              <a:rPr lang="da-DK" sz="1200" dirty="0">
                <a:effectLst/>
                <a:latin typeface="Segoe UI" panose="020B0502040204020203" pitchFamily="34" charset="0"/>
                <a:ea typeface="Calibri" panose="020F0502020204030204" pitchFamily="34" charset="0"/>
              </a:rPr>
              <a:t>Der er ikke et krav om, at det skal udleveres på et bestemt tidspunkt, men eftersom der er pligt til diverse drøftelser med både tillidsrepræsentant og lærere </a:t>
            </a:r>
            <a:r>
              <a:rPr lang="da-DK" sz="1200" b="1" dirty="0">
                <a:effectLst/>
                <a:latin typeface="Segoe UI" panose="020B0502040204020203" pitchFamily="34" charset="0"/>
                <a:ea typeface="Calibri" panose="020F0502020204030204" pitchFamily="34" charset="0"/>
              </a:rPr>
              <a:t>før</a:t>
            </a:r>
            <a:r>
              <a:rPr lang="da-DK" sz="1200" dirty="0">
                <a:effectLst/>
                <a:latin typeface="Segoe UI" panose="020B0502040204020203" pitchFamily="34" charset="0"/>
                <a:ea typeface="Calibri" panose="020F0502020204030204" pitchFamily="34" charset="0"/>
              </a:rPr>
              <a:t> den endelige planlægning, vil det give mening, at det sker i det tidlige forår.</a:t>
            </a:r>
            <a:endParaRPr lang="da-DK" sz="1200" dirty="0">
              <a:effectLst/>
              <a:latin typeface="Calibri" panose="020F0502020204030204" pitchFamily="34" charset="0"/>
              <a:ea typeface="Calibri" panose="020F0502020204030204" pitchFamily="34" charset="0"/>
            </a:endParaRPr>
          </a:p>
          <a:p>
            <a:endParaRPr lang="da-DK" sz="1200" b="1" dirty="0">
              <a:effectLst/>
              <a:latin typeface="Segoe UI" panose="020B0502040204020203" pitchFamily="34" charset="0"/>
              <a:ea typeface="Calibri" panose="020F0502020204030204" pitchFamily="34" charset="0"/>
            </a:endParaRPr>
          </a:p>
          <a:p>
            <a:r>
              <a:rPr lang="da-DK" sz="1200" b="1" dirty="0">
                <a:effectLst/>
                <a:latin typeface="Segoe UI" panose="020B0502040204020203" pitchFamily="34" charset="0"/>
                <a:ea typeface="Calibri" panose="020F0502020204030204" pitchFamily="34" charset="0"/>
              </a:rPr>
              <a:t>Hvad så, hvis en skole ikke har en tillidsrepræsentant?</a:t>
            </a:r>
            <a:endParaRPr lang="da-DK" sz="1200" dirty="0">
              <a:effectLst/>
              <a:latin typeface="Calibri" panose="020F0502020204030204" pitchFamily="34" charset="0"/>
              <a:ea typeface="Calibri" panose="020F0502020204030204" pitchFamily="34" charset="0"/>
            </a:endParaRPr>
          </a:p>
          <a:p>
            <a:r>
              <a:rPr lang="da-DK" sz="1200" dirty="0">
                <a:effectLst/>
                <a:latin typeface="Segoe UI" panose="020B0502040204020203" pitchFamily="34" charset="0"/>
                <a:ea typeface="Calibri" panose="020F0502020204030204" pitchFamily="34" charset="0"/>
              </a:rPr>
              <a:t>Det bliver ikke sådan, at vi fra centralt hold kommer til at overtage tillidsrepræsentantens rolle på den enkelte skole. Vi er ikke færdige med vores overvejelser om, hvordan vi hjælper medlemmerne på skoler uden tillidsrepræsentant. Vi vil arbejde på en afklaring i tiden efter, afstemningsresultatet foreligger.</a:t>
            </a:r>
            <a:endParaRPr lang="da-DK" sz="1200" dirty="0">
              <a:effectLst/>
              <a:latin typeface="Calibri" panose="020F0502020204030204" pitchFamily="34" charset="0"/>
              <a:ea typeface="Calibri" panose="020F0502020204030204" pitchFamily="34" charset="0"/>
            </a:endParaRPr>
          </a:p>
          <a:p>
            <a:r>
              <a:rPr lang="da-DK" sz="1200" dirty="0">
                <a:effectLst/>
                <a:latin typeface="Segoe UI" panose="020B0502040204020203" pitchFamily="34" charset="0"/>
                <a:ea typeface="Calibri" panose="020F0502020204030204" pitchFamily="34" charset="0"/>
              </a:rPr>
              <a:t> </a:t>
            </a:r>
            <a:endParaRPr lang="da-DK" sz="1200" dirty="0">
              <a:effectLst/>
              <a:latin typeface="Calibri" panose="020F0502020204030204" pitchFamily="34" charset="0"/>
              <a:ea typeface="Calibri" panose="020F0502020204030204" pitchFamily="34" charset="0"/>
            </a:endParaRPr>
          </a:p>
          <a:p>
            <a:r>
              <a:rPr lang="da-DK" sz="1200" b="1" dirty="0">
                <a:effectLst/>
                <a:latin typeface="Segoe UI" panose="020B0502040204020203" pitchFamily="34" charset="0"/>
                <a:ea typeface="Times New Roman" panose="02020603050405020304" pitchFamily="18" charset="0"/>
              </a:rPr>
              <a:t>Er det for ét skoleår?</a:t>
            </a:r>
            <a:endParaRPr lang="da-DK" sz="1200" dirty="0">
              <a:effectLst/>
              <a:latin typeface="Calibri" panose="020F0502020204030204" pitchFamily="34" charset="0"/>
              <a:ea typeface="Calibri" panose="020F0502020204030204" pitchFamily="34" charset="0"/>
            </a:endParaRPr>
          </a:p>
          <a:p>
            <a:r>
              <a:rPr lang="da-DK" sz="1200" dirty="0">
                <a:effectLst/>
                <a:latin typeface="Segoe UI" panose="020B0502040204020203" pitchFamily="34" charset="0"/>
                <a:ea typeface="Calibri" panose="020F0502020204030204" pitchFamily="34" charset="0"/>
              </a:rPr>
              <a:t>Ja, det vil være udgangspunktet – men det er ikke givet, at der ændres noget det efterfølgende skoleår.</a:t>
            </a:r>
            <a:endParaRPr lang="da-DK" sz="1200" dirty="0">
              <a:effectLst/>
              <a:latin typeface="Calibri" panose="020F0502020204030204" pitchFamily="34" charset="0"/>
              <a:ea typeface="Calibri" panose="020F0502020204030204" pitchFamily="34" charset="0"/>
            </a:endParaRPr>
          </a:p>
          <a:p>
            <a:endParaRPr lang="da-DK" b="1" u="sng" baseline="0" dirty="0"/>
          </a:p>
          <a:p>
            <a:endParaRPr lang="da-DK" b="1" u="sng" dirty="0"/>
          </a:p>
          <a:p>
            <a:endParaRPr lang="da-DK" dirty="0"/>
          </a:p>
        </p:txBody>
      </p:sp>
      <p:sp>
        <p:nvSpPr>
          <p:cNvPr id="4" name="Pladsholder til slidenummer 3"/>
          <p:cNvSpPr>
            <a:spLocks noGrp="1"/>
          </p:cNvSpPr>
          <p:nvPr>
            <p:ph type="sldNum" sz="quarter" idx="10"/>
          </p:nvPr>
        </p:nvSpPr>
        <p:spPr/>
        <p:txBody>
          <a:bodyPr/>
          <a:lstStyle/>
          <a:p>
            <a:fld id="{5DC486A8-CD2B-4992-A304-21D65FD23BCA}" type="slidenum">
              <a:rPr lang="da-DK" smtClean="0"/>
              <a:t>45</a:t>
            </a:fld>
            <a:endParaRPr lang="da-DK"/>
          </a:p>
        </p:txBody>
      </p:sp>
    </p:spTree>
    <p:extLst>
      <p:ext uri="{BB962C8B-B14F-4D97-AF65-F5344CB8AC3E}">
        <p14:creationId xmlns:p14="http://schemas.microsoft.com/office/powerpoint/2010/main" val="3922789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Times New Roman" panose="02020603050405020304" pitchFamily="18" charset="0"/>
              </a:rPr>
              <a:t>Er skoleplan og lokalaftale det samme?</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Times New Roman" panose="02020603050405020304" pitchFamily="18" charset="0"/>
              </a:rPr>
              <a:t>Nej, skoleplanen er beskrevet i arbejdstidsaftalen. Men hvis I indgår en lokalaftale om arbejdstid, så kan I også indgå en aftale om, at skoleplanen tilpasses jeres lokale forhold.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 </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Calibri" panose="020F0502020204030204" pitchFamily="34" charset="0"/>
              </a:rPr>
              <a:t>Er en skoleplan obligatorisk for alle, eller kan man "lokal-aftale" sig ud af den? </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I kan indgå lokalaftaler, der fraviger arbejdstidsaftalens regler om skoleplanen.</a:t>
            </a:r>
            <a:endParaRPr lang="da-DK" sz="1800" dirty="0">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10"/>
          </p:nvPr>
        </p:nvSpPr>
        <p:spPr/>
        <p:txBody>
          <a:bodyPr/>
          <a:lstStyle/>
          <a:p>
            <a:fld id="{5DC486A8-CD2B-4992-A304-21D65FD23BCA}" type="slidenum">
              <a:rPr lang="da-DK" smtClean="0"/>
              <a:t>48</a:t>
            </a:fld>
            <a:endParaRPr lang="da-DK"/>
          </a:p>
        </p:txBody>
      </p:sp>
    </p:spTree>
    <p:extLst>
      <p:ext uri="{BB962C8B-B14F-4D97-AF65-F5344CB8AC3E}">
        <p14:creationId xmlns:p14="http://schemas.microsoft.com/office/powerpoint/2010/main" val="3408873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Skal skoleplanen være offentlig?</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Der er ikke noget krav om, at skoleplanen skal offentliggøres, men det vil da give meget god mening, at den ligger på skolens hjemmeside.</a:t>
            </a:r>
            <a:endParaRPr lang="da-DK" sz="1800" dirty="0">
              <a:effectLst/>
              <a:latin typeface="Calibri" panose="020F0502020204030204" pitchFamily="34" charset="0"/>
              <a:ea typeface="Calibri" panose="020F0502020204030204" pitchFamily="34" charset="0"/>
            </a:endParaRPr>
          </a:p>
          <a:p>
            <a:endParaRPr lang="da-DK" sz="1800" b="1" dirty="0">
              <a:effectLst/>
              <a:latin typeface="Segoe UI" panose="020B0502040204020203" pitchFamily="34" charset="0"/>
              <a:ea typeface="Times New Roman" panose="02020603050405020304" pitchFamily="18" charset="0"/>
            </a:endParaRPr>
          </a:p>
          <a:p>
            <a:r>
              <a:rPr lang="da-DK" sz="1800" b="1" dirty="0">
                <a:effectLst/>
                <a:latin typeface="Segoe UI" panose="020B0502040204020203" pitchFamily="34" charset="0"/>
                <a:ea typeface="Times New Roman" panose="02020603050405020304" pitchFamily="18" charset="0"/>
              </a:rPr>
              <a:t>Så alle lærere deltager - også ikke-medlemmer?</a:t>
            </a:r>
            <a:endParaRPr lang="da-DK" sz="1800" dirty="0">
              <a:effectLst/>
              <a:latin typeface="Calibri" panose="020F0502020204030204" pitchFamily="34" charset="0"/>
              <a:ea typeface="Calibri" panose="020F0502020204030204" pitchFamily="34" charset="0"/>
            </a:endParaRPr>
          </a:p>
          <a:p>
            <a:r>
              <a:rPr lang="da-DK" sz="1800" b="1" dirty="0">
                <a:effectLst/>
                <a:latin typeface="Segoe UI" panose="020B0502040204020203" pitchFamily="34" charset="0"/>
                <a:ea typeface="Times New Roman" panose="02020603050405020304" pitchFamily="18" charset="0"/>
              </a:rPr>
              <a:t> </a:t>
            </a:r>
            <a:r>
              <a:rPr lang="da-DK" sz="1800" dirty="0">
                <a:effectLst/>
                <a:latin typeface="Segoe UI" panose="020B0502040204020203" pitchFamily="34" charset="0"/>
                <a:ea typeface="Times New Roman" panose="02020603050405020304" pitchFamily="18" charset="0"/>
              </a:rPr>
              <a:t>Ja, alle lærere deltager i det lokale samarbejdsmøde.</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49</a:t>
            </a:fld>
            <a:endParaRPr lang="da-DK"/>
          </a:p>
        </p:txBody>
      </p:sp>
    </p:spTree>
    <p:extLst>
      <p:ext uri="{BB962C8B-B14F-4D97-AF65-F5344CB8AC3E}">
        <p14:creationId xmlns:p14="http://schemas.microsoft.com/office/powerpoint/2010/main" val="2251408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en-US"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50</a:t>
            </a:fld>
            <a:endParaRPr lang="da-DK"/>
          </a:p>
        </p:txBody>
      </p:sp>
    </p:spTree>
    <p:extLst>
      <p:ext uri="{BB962C8B-B14F-4D97-AF65-F5344CB8AC3E}">
        <p14:creationId xmlns:p14="http://schemas.microsoft.com/office/powerpoint/2010/main" val="402079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1" dirty="0">
              <a:cs typeface="Calibri"/>
            </a:endParaRPr>
          </a:p>
        </p:txBody>
      </p:sp>
      <p:sp>
        <p:nvSpPr>
          <p:cNvPr id="4" name="Pladsholder til slidenummer 3"/>
          <p:cNvSpPr>
            <a:spLocks noGrp="1"/>
          </p:cNvSpPr>
          <p:nvPr>
            <p:ph type="sldNum" sz="quarter" idx="5"/>
          </p:nvPr>
        </p:nvSpPr>
        <p:spPr/>
        <p:txBody>
          <a:bodyPr/>
          <a:lstStyle/>
          <a:p>
            <a:fld id="{5DC486A8-CD2B-4992-A304-21D65FD23BCA}" type="slidenum">
              <a:rPr lang="da-DK" smtClean="0"/>
              <a:t>51</a:t>
            </a:fld>
            <a:endParaRPr lang="da-DK"/>
          </a:p>
        </p:txBody>
      </p:sp>
    </p:spTree>
    <p:extLst>
      <p:ext uri="{BB962C8B-B14F-4D97-AF65-F5344CB8AC3E}">
        <p14:creationId xmlns:p14="http://schemas.microsoft.com/office/powerpoint/2010/main" val="1041458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effectLst/>
                <a:latin typeface="Segoe UI" panose="020B0502040204020203" pitchFamily="34" charset="0"/>
                <a:ea typeface="Times New Roman" panose="02020603050405020304" pitchFamily="18" charset="0"/>
              </a:rPr>
              <a:t>Står det nogen steder, hvad de særlige indkørselsbestemmelser er?</a:t>
            </a:r>
            <a:endParaRPr lang="da-DK" sz="1200" dirty="0">
              <a:effectLst/>
              <a:latin typeface="Calibri" panose="020F0502020204030204" pitchFamily="34" charset="0"/>
              <a:ea typeface="Calibri" panose="020F0502020204030204" pitchFamily="34" charset="0"/>
            </a:endParaRPr>
          </a:p>
          <a:p>
            <a:r>
              <a:rPr lang="da-DK" sz="1200" dirty="0">
                <a:effectLst/>
                <a:latin typeface="Calibri" panose="020F0502020204030204" pitchFamily="34" charset="0"/>
                <a:ea typeface="Calibri" panose="020F0502020204030204" pitchFamily="34" charset="0"/>
              </a:rPr>
              <a:t>Følgende bestemmelser gælder fra 1. januar 2022 med henblik på, at alle dele af aftalen kan virke senest fra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5. Samarbejde på skole-/institutionsniveau ift.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9. Opgaveoversigten ift.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10. Forberedelse ift.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12. Nyansatte lærere ift.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18. Tilrettelæggelse af den daglige arbejdstid ift. skoleåret 2022/2023.</a:t>
            </a:r>
          </a:p>
          <a:p>
            <a:pPr marL="342900" lvl="0" indent="-342900">
              <a:lnSpc>
                <a:spcPct val="107000"/>
              </a:lnSpc>
              <a:spcAft>
                <a:spcPts val="800"/>
              </a:spcAft>
              <a:buFont typeface="Calibri" panose="020F0502020204030204" pitchFamily="34" charset="0"/>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 19 og 23. Arbejdets tilrettelæggelse ift. skoleåret 2022/2023.</a:t>
            </a:r>
          </a:p>
        </p:txBody>
      </p:sp>
      <p:sp>
        <p:nvSpPr>
          <p:cNvPr id="4" name="Pladsholder til slidenummer 3"/>
          <p:cNvSpPr>
            <a:spLocks noGrp="1"/>
          </p:cNvSpPr>
          <p:nvPr>
            <p:ph type="sldNum" sz="quarter" idx="5"/>
          </p:nvPr>
        </p:nvSpPr>
        <p:spPr/>
        <p:txBody>
          <a:bodyPr/>
          <a:lstStyle/>
          <a:p>
            <a:fld id="{5DC486A8-CD2B-4992-A304-21D65FD23BCA}" type="slidenum">
              <a:rPr lang="da-DK" smtClean="0"/>
              <a:t>54</a:t>
            </a:fld>
            <a:endParaRPr lang="da-DK"/>
          </a:p>
        </p:txBody>
      </p:sp>
    </p:spTree>
    <p:extLst>
      <p:ext uri="{BB962C8B-B14F-4D97-AF65-F5344CB8AC3E}">
        <p14:creationId xmlns:p14="http://schemas.microsoft.com/office/powerpoint/2010/main" val="344581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effectLst/>
                <a:latin typeface="Segoe UI" panose="020B0502040204020203" pitchFamily="34" charset="0"/>
                <a:ea typeface="Times New Roman" panose="02020603050405020304" pitchFamily="18" charset="0"/>
              </a:rPr>
              <a:t>Er det kun medlemmer, der har stemmeret? </a:t>
            </a:r>
            <a:br>
              <a:rPr lang="da-DK" sz="1200" b="1" dirty="0">
                <a:effectLst/>
                <a:latin typeface="Segoe UI" panose="020B0502040204020203" pitchFamily="34" charset="0"/>
                <a:ea typeface="Times New Roman" panose="02020603050405020304" pitchFamily="18" charset="0"/>
              </a:rPr>
            </a:br>
            <a:r>
              <a:rPr lang="da-DK" sz="1200" dirty="0">
                <a:effectLst/>
                <a:latin typeface="Segoe UI" panose="020B0502040204020203" pitchFamily="34" charset="0"/>
                <a:ea typeface="Times New Roman" panose="02020603050405020304" pitchFamily="18" charset="0"/>
              </a:rPr>
              <a:t>Ja.</a:t>
            </a:r>
          </a:p>
          <a:p>
            <a:endParaRPr lang="da-DK" sz="1200" dirty="0">
              <a:effectLst/>
              <a:latin typeface="Calibri" panose="020F0502020204030204" pitchFamily="34" charset="0"/>
              <a:ea typeface="Calibri" panose="020F0502020204030204" pitchFamily="34" charset="0"/>
            </a:endParaRPr>
          </a:p>
          <a:p>
            <a:r>
              <a:rPr lang="da-DK" sz="1200" b="1" dirty="0">
                <a:effectLst/>
                <a:latin typeface="Segoe UI" panose="020B0502040204020203" pitchFamily="34" charset="0"/>
                <a:ea typeface="Times New Roman" panose="02020603050405020304" pitchFamily="18" charset="0"/>
              </a:rPr>
              <a:t>Kan ikke-medlemmer fortsat melde sig ind uden karensperiode? Og hvor længe endnu?</a:t>
            </a:r>
            <a:br>
              <a:rPr lang="da-DK" sz="1200" b="1" dirty="0">
                <a:effectLst/>
                <a:latin typeface="Segoe UI" panose="020B0502040204020203" pitchFamily="34" charset="0"/>
                <a:ea typeface="Times New Roman" panose="02020603050405020304" pitchFamily="18" charset="0"/>
              </a:rPr>
            </a:br>
            <a:r>
              <a:rPr lang="da-DK" sz="1200" dirty="0">
                <a:effectLst/>
                <a:latin typeface="Segoe UI" panose="020B0502040204020203" pitchFamily="34" charset="0"/>
                <a:ea typeface="Times New Roman" panose="02020603050405020304" pitchFamily="18" charset="0"/>
              </a:rPr>
              <a:t>Karensfritagelsesperioden er ophørt. </a:t>
            </a:r>
            <a:endParaRPr lang="da-DK" sz="12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10"/>
          </p:nvPr>
        </p:nvSpPr>
        <p:spPr/>
        <p:txBody>
          <a:bodyPr/>
          <a:lstStyle/>
          <a:p>
            <a:fld id="{027022B8-4CA5-594E-A2CE-FF1C21B1385B}" type="slidenum">
              <a:rPr lang="da-DK" smtClean="0"/>
              <a:t>56</a:t>
            </a:fld>
            <a:endParaRPr lang="da-DK"/>
          </a:p>
        </p:txBody>
      </p:sp>
    </p:spTree>
    <p:extLst>
      <p:ext uri="{BB962C8B-B14F-4D97-AF65-F5344CB8AC3E}">
        <p14:creationId xmlns:p14="http://schemas.microsoft.com/office/powerpoint/2010/main" val="1712028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57</a:t>
            </a:fld>
            <a:endParaRPr lang="da-DK"/>
          </a:p>
        </p:txBody>
      </p:sp>
    </p:spTree>
    <p:extLst>
      <p:ext uri="{BB962C8B-B14F-4D97-AF65-F5344CB8AC3E}">
        <p14:creationId xmlns:p14="http://schemas.microsoft.com/office/powerpoint/2010/main" val="414164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7</a:t>
            </a:fld>
            <a:endParaRPr lang="da-DK"/>
          </a:p>
        </p:txBody>
      </p:sp>
    </p:spTree>
    <p:extLst>
      <p:ext uri="{BB962C8B-B14F-4D97-AF65-F5344CB8AC3E}">
        <p14:creationId xmlns:p14="http://schemas.microsoft.com/office/powerpoint/2010/main" val="41386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8</a:t>
            </a:fld>
            <a:endParaRPr lang="da-DK"/>
          </a:p>
        </p:txBody>
      </p:sp>
    </p:spTree>
    <p:extLst>
      <p:ext uri="{BB962C8B-B14F-4D97-AF65-F5344CB8AC3E}">
        <p14:creationId xmlns:p14="http://schemas.microsoft.com/office/powerpoint/2010/main" val="152249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Skal de to dage så lægges oveni?</a:t>
            </a:r>
            <a:endParaRPr lang="da-DK" sz="1800" dirty="0">
              <a:effectLst/>
              <a:latin typeface="Calibri" panose="020F0502020204030204" pitchFamily="34" charset="0"/>
              <a:ea typeface="Calibri" panose="020F0502020204030204" pitchFamily="34" charset="0"/>
            </a:endParaRPr>
          </a:p>
          <a:p>
            <a:r>
              <a:rPr lang="da-DK" sz="1800" dirty="0">
                <a:effectLst/>
                <a:latin typeface="Segoe UI" panose="020B0502040204020203" pitchFamily="34" charset="0"/>
                <a:ea typeface="Calibri" panose="020F0502020204030204" pitchFamily="34" charset="0"/>
              </a:rPr>
              <a:t>Ja, de to seniordage er en tilføjelse til de øvrige senioraftaler, der eventuelt er lavet på skolen. Det er ligeledes en ret, der ligger ud over retten til at gå ned i tid med op til 175 timer fra det skoleår, hvor man fylder 60 år – her nedsættes lønnen tilsvarende, men der er fortsat fuld pensionsoptjening.</a:t>
            </a:r>
            <a:endParaRPr lang="da-DK" sz="1800" dirty="0">
              <a:effectLst/>
              <a:latin typeface="Calibri" panose="020F0502020204030204" pitchFamily="34" charset="0"/>
              <a:ea typeface="Calibri" panose="020F0502020204030204" pitchFamily="34" charset="0"/>
            </a:endParaRPr>
          </a:p>
          <a:p>
            <a:endParaRPr lang="da-DK" dirty="0"/>
          </a:p>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9</a:t>
            </a:fld>
            <a:endParaRPr lang="da-DK"/>
          </a:p>
        </p:txBody>
      </p:sp>
    </p:spTree>
    <p:extLst>
      <p:ext uri="{BB962C8B-B14F-4D97-AF65-F5344CB8AC3E}">
        <p14:creationId xmlns:p14="http://schemas.microsoft.com/office/powerpoint/2010/main" val="107868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10</a:t>
            </a:fld>
            <a:endParaRPr lang="da-DK"/>
          </a:p>
        </p:txBody>
      </p:sp>
    </p:spTree>
    <p:extLst>
      <p:ext uri="{BB962C8B-B14F-4D97-AF65-F5344CB8AC3E}">
        <p14:creationId xmlns:p14="http://schemas.microsoft.com/office/powerpoint/2010/main" val="77395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dirty="0">
                <a:effectLst/>
                <a:latin typeface="Segoe UI" panose="020B0502040204020203" pitchFamily="34" charset="0"/>
                <a:ea typeface="Calibri" panose="020F0502020204030204" pitchFamily="34" charset="0"/>
              </a:rPr>
              <a:t>Gælder det også, hvis man er gravid, mister barnet i maven og skal føde barnet (dvs. ikke abort)? Betegnes det som dødfødsel? Og dermed krav på sorgorlov?</a:t>
            </a:r>
            <a:endParaRPr lang="da-DK" sz="1800" dirty="0">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Det er en lægelig vurdering, om det er en abort eller dødfødsel. Som udgangspunkt er det en abort, indtil fosteret er 22 uger gammelt.</a:t>
            </a:r>
          </a:p>
          <a:p>
            <a:endParaRPr lang="da-DK" dirty="0"/>
          </a:p>
        </p:txBody>
      </p:sp>
      <p:sp>
        <p:nvSpPr>
          <p:cNvPr id="4" name="Pladsholder til slidenummer 3"/>
          <p:cNvSpPr>
            <a:spLocks noGrp="1"/>
          </p:cNvSpPr>
          <p:nvPr>
            <p:ph type="sldNum" sz="quarter" idx="5"/>
          </p:nvPr>
        </p:nvSpPr>
        <p:spPr/>
        <p:txBody>
          <a:bodyPr/>
          <a:lstStyle/>
          <a:p>
            <a:fld id="{027022B8-4CA5-594E-A2CE-FF1C21B1385B}" type="slidenum">
              <a:rPr lang="da-DK" smtClean="0"/>
              <a:t>11</a:t>
            </a:fld>
            <a:endParaRPr lang="da-DK"/>
          </a:p>
        </p:txBody>
      </p:sp>
    </p:spTree>
    <p:extLst>
      <p:ext uri="{BB962C8B-B14F-4D97-AF65-F5344CB8AC3E}">
        <p14:creationId xmlns:p14="http://schemas.microsoft.com/office/powerpoint/2010/main" val="411737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92910" y="1214438"/>
            <a:ext cx="873053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92910" y="3602038"/>
            <a:ext cx="87305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540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6040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604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8870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14-10-2021</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133854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36751"/>
            <a:ext cx="10515600" cy="2725724"/>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06137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5307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36664"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99330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1108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00760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39775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0012" y="1932167"/>
            <a:ext cx="6172200" cy="3936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87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52452"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524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2451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a:xfrm>
            <a:off x="838200" y="365125"/>
            <a:ext cx="9530301" cy="1400065"/>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a:xfrm>
            <a:off x="838198" y="1873332"/>
            <a:ext cx="1051560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785243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14-10-2021</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93682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28800"/>
            <a:ext cx="10521950" cy="2733675"/>
          </a:xfrm>
        </p:spPr>
        <p:txBody>
          <a:bodyPr anchor="b"/>
          <a:lstStyle>
            <a:lvl1pPr>
              <a:defRPr sz="6000"/>
            </a:lvl1p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45736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90464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52567"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796995"/>
            <a:ext cx="5157787" cy="6669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796996"/>
            <a:ext cx="5180012" cy="6669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84174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724300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87166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1971923"/>
            <a:ext cx="6169024" cy="38891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91113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3188" y="1892410"/>
            <a:ext cx="6169024" cy="3968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42841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807322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23894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979875"/>
            <a:ext cx="10323830" cy="2582600"/>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3238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55808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8711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91041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52394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02716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334404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849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64255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8991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30706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40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a:xfrm>
            <a:off x="838200" y="365125"/>
            <a:ext cx="9482593" cy="1325563"/>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a:xfrm>
            <a:off x="8610600" y="6356350"/>
            <a:ext cx="2743200" cy="365125"/>
          </a:xfrm>
        </p:spPr>
        <p:txBody>
          <a:bodyPr/>
          <a:lstStyle/>
          <a:p>
            <a:fld id="{2B0F63F4-1C2C-4DD0-B52F-D6D0073221B4}" type="slidenum">
              <a:rPr lang="da-DK" smtClean="0"/>
              <a:t>‹nr.›</a:t>
            </a:fld>
            <a:endParaRPr lang="da-DK" dirty="0"/>
          </a:p>
        </p:txBody>
      </p:sp>
    </p:spTree>
    <p:extLst>
      <p:ext uri="{BB962C8B-B14F-4D97-AF65-F5344CB8AC3E}">
        <p14:creationId xmlns:p14="http://schemas.microsoft.com/office/powerpoint/2010/main" val="2863248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80509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89654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9751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27159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027050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46529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2997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73069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150802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7368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9504859"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6612" y="1857374"/>
            <a:ext cx="5183189" cy="6524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8001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857375"/>
            <a:ext cx="5180012"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43789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endParaRPr lang="da-DK" dirty="0"/>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endParaRPr lang="da-DK" dirty="0"/>
          </a:p>
        </p:txBody>
      </p:sp>
    </p:spTree>
    <p:extLst>
      <p:ext uri="{BB962C8B-B14F-4D97-AF65-F5344CB8AC3E}">
        <p14:creationId xmlns:p14="http://schemas.microsoft.com/office/powerpoint/2010/main" val="3689035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dirty="0"/>
              <a:t>Click to edit Master title style</a:t>
            </a:r>
            <a:endParaRPr lang="da-DK" dirty="0"/>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14-10-2021</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3757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a:xfrm>
            <a:off x="838200" y="365125"/>
            <a:ext cx="9546203" cy="1325563"/>
          </a:xfrm>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67956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9530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2049462"/>
            <a:ext cx="6169024"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53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2049462"/>
            <a:ext cx="6169024"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14-10-2021</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4222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9498496"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9" name="Picture 8" descr="A close up of a sign&#10;&#10;Description automatically generated">
            <a:extLst>
              <a:ext uri="{FF2B5EF4-FFF2-40B4-BE49-F238E27FC236}">
                <a16:creationId xmlns:a16="http://schemas.microsoft.com/office/drawing/2014/main" id="{899A1066-A065-453B-A15D-9C98A9DB937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6856708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1B3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14-10-2021</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15262588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53F4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14-10-2021</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80259525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8" name="Picture 7" descr="A picture containing drawing&#10;&#10;Description automatically generated">
            <a:extLst>
              <a:ext uri="{FF2B5EF4-FFF2-40B4-BE49-F238E27FC236}">
                <a16:creationId xmlns:a16="http://schemas.microsoft.com/office/drawing/2014/main" id="{F938BB57-0535-43DB-AEF4-DE16DA95E3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38948" y="2506662"/>
            <a:ext cx="5353052" cy="4351338"/>
          </a:xfrm>
          <a:prstGeom prst="rect">
            <a:avLst/>
          </a:prstGeom>
        </p:spPr>
      </p:pic>
    </p:spTree>
    <p:extLst>
      <p:ext uri="{BB962C8B-B14F-4D97-AF65-F5344CB8AC3E}">
        <p14:creationId xmlns:p14="http://schemas.microsoft.com/office/powerpoint/2010/main" val="33766487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14-10-2021</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spTree>
    <p:extLst>
      <p:ext uri="{BB962C8B-B14F-4D97-AF65-F5344CB8AC3E}">
        <p14:creationId xmlns:p14="http://schemas.microsoft.com/office/powerpoint/2010/main" val="39701581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2BCD1709-F3D8-4E72-8946-8C8DA302DA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a:p>
        </p:txBody>
      </p:sp>
    </p:spTree>
    <p:extLst>
      <p:ext uri="{BB962C8B-B14F-4D97-AF65-F5344CB8AC3E}">
        <p14:creationId xmlns:p14="http://schemas.microsoft.com/office/powerpoint/2010/main" val="3151112621"/>
      </p:ext>
    </p:extLst>
  </p:cSld>
  <p:clrMap bg1="lt1" tx1="dk1" bg2="lt2" tx2="dk2" accent1="accent1" accent2="accent2" accent3="accent3" accent4="accent4" accent5="accent5" accent6="accent6" hlink="hlink" folHlink="folHlink"/>
  <p:sldLayoutIdLst>
    <p:sldLayoutId id="2147483745" r:id="rId1"/>
    <p:sldLayoutId id="2147483750" r:id="rId2"/>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s://modernmanofthecloth.com/2013/09/03/i-live-for-the-comments/" TargetMode="External"/><Relationship Id="rId5" Type="http://schemas.openxmlformats.org/officeDocument/2006/relationships/image" Target="../media/image47.gif"/><Relationship Id="rId4" Type="http://schemas.openxmlformats.org/officeDocument/2006/relationships/hyperlink" Target="http://myedmondsnews.com/2018/04/live-in-edmonds-what-do-you-call-yoursel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pic>
        <p:nvPicPr>
          <p:cNvPr id="2" name="Billede 3" descr="Et billede, der indeholder paraply, tegning&#10;&#10;Beskrivelsen er genereret automatisk">
            <a:extLst>
              <a:ext uri="{FF2B5EF4-FFF2-40B4-BE49-F238E27FC236}">
                <a16:creationId xmlns:a16="http://schemas.microsoft.com/office/drawing/2014/main" id="{B489B444-4A97-4F0F-B727-A5FC18F7D3FE}"/>
              </a:ext>
            </a:extLst>
          </p:cNvPr>
          <p:cNvPicPr>
            <a:picLocks noChangeAspect="1"/>
          </p:cNvPicPr>
          <p:nvPr/>
        </p:nvPicPr>
        <p:blipFill>
          <a:blip r:embed="rId2"/>
          <a:stretch>
            <a:fillRect/>
          </a:stretch>
        </p:blipFill>
        <p:spPr>
          <a:xfrm>
            <a:off x="4481443" y="4857468"/>
            <a:ext cx="3240156" cy="1615670"/>
          </a:xfrm>
          <a:prstGeom prst="rect">
            <a:avLst/>
          </a:prstGeom>
        </p:spPr>
      </p:pic>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5400">
                <a:latin typeface="Montserrat Black"/>
                <a:ea typeface="Montserrat Black"/>
                <a:cs typeface="Montserrat Black"/>
              </a:rPr>
              <a:t>Arbejdstidsaftalen OK-21</a:t>
            </a:r>
            <a:endParaRPr lang="da-DK" sz="5400">
              <a:cs typeface="Calibri"/>
            </a:endParaRPr>
          </a:p>
        </p:txBody>
      </p:sp>
      <p:sp>
        <p:nvSpPr>
          <p:cNvPr id="5" name="Tekstfelt 4">
            <a:extLst>
              <a:ext uri="{FF2B5EF4-FFF2-40B4-BE49-F238E27FC236}">
                <a16:creationId xmlns:a16="http://schemas.microsoft.com/office/drawing/2014/main" id="{6F9E3091-B8A8-499F-ADE4-AD32CECF7D22}"/>
              </a:ext>
            </a:extLst>
          </p:cNvPr>
          <p:cNvSpPr txBox="1"/>
          <p:nvPr/>
        </p:nvSpPr>
        <p:spPr>
          <a:xfrm>
            <a:off x="911599" y="6391275"/>
            <a:ext cx="4861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cs typeface="Calibri"/>
              </a:rPr>
              <a:t>Billeder/Illustrationer: </a:t>
            </a:r>
            <a:r>
              <a:rPr lang="da-DK">
                <a:cs typeface="Calibri"/>
                <a:hlinkClick r:id="rId3"/>
              </a:rPr>
              <a:t>www.pixabay.com</a:t>
            </a:r>
            <a:r>
              <a:rPr lang="da-DK">
                <a:cs typeface="Calibri"/>
              </a:rPr>
              <a:t> </a:t>
            </a:r>
          </a:p>
        </p:txBody>
      </p:sp>
      <p:pic>
        <p:nvPicPr>
          <p:cNvPr id="4" name="Billede 3">
            <a:extLst>
              <a:ext uri="{FF2B5EF4-FFF2-40B4-BE49-F238E27FC236}">
                <a16:creationId xmlns:a16="http://schemas.microsoft.com/office/drawing/2014/main" id="{1A9944CA-0E78-4D81-B1FD-4529D75F31BF}"/>
              </a:ext>
            </a:extLst>
          </p:cNvPr>
          <p:cNvPicPr>
            <a:picLocks noChangeAspect="1"/>
          </p:cNvPicPr>
          <p:nvPr/>
        </p:nvPicPr>
        <p:blipFill>
          <a:blip r:embed="rId4"/>
          <a:stretch>
            <a:fillRect/>
          </a:stretch>
        </p:blipFill>
        <p:spPr>
          <a:xfrm>
            <a:off x="0" y="0"/>
            <a:ext cx="12192000" cy="6868160"/>
          </a:xfrm>
          <a:prstGeom prst="rect">
            <a:avLst/>
          </a:prstGeom>
        </p:spPr>
      </p:pic>
    </p:spTree>
    <p:extLst>
      <p:ext uri="{BB962C8B-B14F-4D97-AF65-F5344CB8AC3E}">
        <p14:creationId xmlns:p14="http://schemas.microsoft.com/office/powerpoint/2010/main" val="190517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5118709"/>
          </a:xfrm>
          <a:prstGeom prst="rect">
            <a:avLst/>
          </a:prstGeom>
          <a:noFill/>
        </p:spPr>
        <p:txBody>
          <a:bodyPr wrap="square" rtlCol="0">
            <a:spAutoFit/>
          </a:bodyPr>
          <a:lstStyle/>
          <a:p>
            <a:pPr marL="380990" indent="-380990">
              <a:lnSpc>
                <a:spcPct val="107000"/>
              </a:lnSpc>
              <a:spcAft>
                <a:spcPts val="1067"/>
              </a:spcAft>
              <a:buBlip>
                <a:blip r:embed="rId3"/>
              </a:buBlip>
            </a:pPr>
            <a:r>
              <a:rPr lang="da-DK" sz="2400">
                <a:latin typeface="Montserrat" panose="00000500000000000000" pitchFamily="2" charset="0"/>
                <a:ea typeface="Calibri" panose="020F0502020204030204" pitchFamily="34" charset="0"/>
                <a:cs typeface="Times New Roman" panose="02020603050405020304" pitchFamily="18" charset="0"/>
              </a:rPr>
              <a:t>Parterne vil arbejde for en styrket seniorindsats på statens arbejdspladser for at fastholde og udvikle seniorer.</a:t>
            </a:r>
          </a:p>
          <a:p>
            <a:pPr marL="380990" indent="-380990">
              <a:lnSpc>
                <a:spcPct val="107000"/>
              </a:lnSpc>
              <a:spcAft>
                <a:spcPts val="1067"/>
              </a:spcAft>
              <a:buBlip>
                <a:blip r:embed="rId3"/>
              </a:buBlip>
            </a:pPr>
            <a:r>
              <a:rPr lang="da-DK" sz="2400">
                <a:latin typeface="Montserrat" panose="00000500000000000000" pitchFamily="2" charset="0"/>
                <a:ea typeface="Calibri" panose="020F0502020204030204" pitchFamily="34" charset="0"/>
                <a:cs typeface="Times New Roman" panose="02020603050405020304" pitchFamily="18" charset="0"/>
              </a:rPr>
              <a:t>Aftale om senior- og fratrædelsesordninger opdeles i to for at gøre dem lettere at forstå. </a:t>
            </a:r>
          </a:p>
          <a:p>
            <a:pPr marL="380990" indent="-380990">
              <a:lnSpc>
                <a:spcPct val="107000"/>
              </a:lnSpc>
              <a:spcAft>
                <a:spcPts val="1067"/>
              </a:spcAft>
              <a:buBlip>
                <a:blip r:embed="rId3"/>
              </a:buBlip>
            </a:pPr>
            <a:r>
              <a:rPr lang="da-DK" sz="2400">
                <a:latin typeface="Montserrat" panose="00000500000000000000" pitchFamily="2" charset="0"/>
                <a:ea typeface="Calibri" panose="020F0502020204030204" pitchFamily="34" charset="0"/>
                <a:cs typeface="Times New Roman" panose="02020603050405020304" pitchFamily="18" charset="0"/>
              </a:rPr>
              <a:t>Tilbud om seniorsamtale med fokus på medarbejderens ønsker og forventninger til arbejdslivet på kort og længere sigt. </a:t>
            </a:r>
          </a:p>
          <a:p>
            <a:pPr marL="380990" indent="-380990">
              <a:lnSpc>
                <a:spcPct val="107000"/>
              </a:lnSpc>
              <a:spcAft>
                <a:spcPts val="1067"/>
              </a:spcAft>
              <a:buBlip>
                <a:blip r:embed="rId3"/>
              </a:buBlip>
            </a:pPr>
            <a:endParaRPr lang="da-DK" sz="2400">
              <a:latin typeface="Montserrat" panose="00000500000000000000" pitchFamily="2" charset="0"/>
              <a:ea typeface="Calibri" panose="020F0502020204030204" pitchFamily="34" charset="0"/>
              <a:cs typeface="Times New Roman" panose="02020603050405020304" pitchFamily="18" charset="0"/>
            </a:endParaRPr>
          </a:p>
          <a:p>
            <a:pPr marL="380990" indent="-380990">
              <a:lnSpc>
                <a:spcPct val="107000"/>
              </a:lnSpc>
              <a:spcAft>
                <a:spcPts val="1067"/>
              </a:spcAft>
              <a:buBlip>
                <a:blip r:embed="rId3"/>
              </a:buBlip>
            </a:pPr>
            <a:endParaRPr lang="da-DK" sz="2400">
              <a:latin typeface="Montserrat" panose="00000500000000000000" pitchFamily="2" charset="0"/>
              <a:ea typeface="Calibri" panose="020F0502020204030204" pitchFamily="34" charset="0"/>
              <a:cs typeface="Times New Roman" panose="02020603050405020304" pitchFamily="18" charset="0"/>
            </a:endParaRPr>
          </a:p>
          <a:p>
            <a:pPr marL="990575" lvl="1" indent="-380990">
              <a:buBlip>
                <a:blip r:embed="rId4"/>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487651"/>
          </a:xfrm>
          <a:prstGeom prst="rect">
            <a:avLst/>
          </a:prstGeom>
          <a:noFill/>
        </p:spPr>
        <p:txBody>
          <a:bodyPr wrap="square" rtlCol="0">
            <a:spAutoFit/>
          </a:bodyPr>
          <a:lstStyle/>
          <a:p>
            <a:r>
              <a:rPr lang="da-DK" sz="3733" b="1">
                <a:latin typeface="Montserrat" pitchFamily="2" charset="77"/>
              </a:rPr>
              <a:t>Andre formål</a:t>
            </a:r>
          </a:p>
          <a:p>
            <a:r>
              <a:rPr lang="da-DK" sz="2667">
                <a:latin typeface="Montserrat" pitchFamily="2" charset="77"/>
              </a:rPr>
              <a:t>Styrket seniorindsats</a:t>
            </a:r>
          </a:p>
          <a:p>
            <a:endParaRPr lang="da-DK" sz="2667" b="1"/>
          </a:p>
        </p:txBody>
      </p:sp>
      <p:pic>
        <p:nvPicPr>
          <p:cNvPr id="4" name="Billede 4" descr="Et billede, der indeholder tekst, legetøj, dukke&#10;&#10;Beskrivelsen er genereret automatisk">
            <a:extLst>
              <a:ext uri="{FF2B5EF4-FFF2-40B4-BE49-F238E27FC236}">
                <a16:creationId xmlns:a16="http://schemas.microsoft.com/office/drawing/2014/main" id="{CB62A04F-E4C8-4520-869A-8B8832FE559C}"/>
              </a:ext>
            </a:extLst>
          </p:cNvPr>
          <p:cNvPicPr>
            <a:picLocks noChangeAspect="1"/>
          </p:cNvPicPr>
          <p:nvPr/>
        </p:nvPicPr>
        <p:blipFill>
          <a:blip r:embed="rId5"/>
          <a:stretch>
            <a:fillRect/>
          </a:stretch>
        </p:blipFill>
        <p:spPr>
          <a:xfrm>
            <a:off x="9024257" y="3515930"/>
            <a:ext cx="2743200" cy="2692712"/>
          </a:xfrm>
          <a:prstGeom prst="rect">
            <a:avLst/>
          </a:prstGeom>
        </p:spPr>
      </p:pic>
    </p:spTree>
    <p:extLst>
      <p:ext uri="{BB962C8B-B14F-4D97-AF65-F5344CB8AC3E}">
        <p14:creationId xmlns:p14="http://schemas.microsoft.com/office/powerpoint/2010/main" val="2280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35357" y="3082609"/>
            <a:ext cx="7524751" cy="3743974"/>
          </a:xfrm>
          <a:prstGeom prst="rect">
            <a:avLst/>
          </a:prstGeom>
          <a:noFill/>
        </p:spPr>
        <p:txBody>
          <a:bodyPr wrap="square" rtlCol="0">
            <a:spAutoFit/>
          </a:bodyPr>
          <a:lstStyle/>
          <a:p>
            <a:pPr marL="990575" lvl="1" indent="-380990">
              <a:buBlip>
                <a:blip r:embed="rId3"/>
              </a:buBlip>
            </a:pPr>
            <a:r>
              <a:rPr lang="da-DK" sz="2133">
                <a:latin typeface="Montserrat" pitchFamily="2" charset="77"/>
              </a:rPr>
              <a:t>Begge forældre (inklusiv adoptanter) har ret til sorgorlov med løn op til 26 uger efter et barns død (18 år).</a:t>
            </a:r>
          </a:p>
          <a:p>
            <a:pPr marL="990575" lvl="1" indent="-380990">
              <a:buBlip>
                <a:blip r:embed="rId3"/>
              </a:buBlip>
            </a:pPr>
            <a:r>
              <a:rPr lang="da-DK" sz="2133">
                <a:latin typeface="Montserrat" pitchFamily="2" charset="77"/>
              </a:rPr>
              <a:t>Orlov med løn op til 14 uger efter bortadoption (32. uge efter fødslen).</a:t>
            </a:r>
          </a:p>
          <a:p>
            <a:pPr marL="990575" lvl="1" indent="-380990">
              <a:buBlip>
                <a:blip r:embed="rId3"/>
              </a:buBlip>
            </a:pPr>
            <a:r>
              <a:rPr lang="da-DK" sz="2133">
                <a:latin typeface="Montserrat" pitchFamily="2" charset="77"/>
              </a:rPr>
              <a:t>Hvis moderen efter fødslen lider af graviditetsbetinget sygdom, forlænges hendes fraværs- og dagpengeret samt retten til løn under orlov med sygdomsperioden (max 46 uger).</a:t>
            </a:r>
          </a:p>
          <a:p>
            <a:pPr marL="990575" lvl="1" indent="-380990">
              <a:buBlip>
                <a:blip r:embed="rId3"/>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502723"/>
            <a:ext cx="8362951" cy="1898084"/>
          </a:xfrm>
          <a:prstGeom prst="rect">
            <a:avLst/>
          </a:prstGeom>
          <a:noFill/>
        </p:spPr>
        <p:txBody>
          <a:bodyPr wrap="square" rtlCol="0">
            <a:spAutoFit/>
          </a:bodyPr>
          <a:lstStyle/>
          <a:p>
            <a:r>
              <a:rPr lang="da-DK" sz="3733" b="1" dirty="0">
                <a:latin typeface="Montserrat Medium" panose="00000600000000000000" pitchFamily="2" charset="0"/>
              </a:rPr>
              <a:t>Andre formål</a:t>
            </a:r>
          </a:p>
          <a:p>
            <a:r>
              <a:rPr lang="da-DK" sz="2667" dirty="0">
                <a:latin typeface="Montserrat" pitchFamily="2" charset="77"/>
              </a:rPr>
              <a:t>Sorgorlov v. dødfødsel, barnets død inden det fyldte 18. år eller bortadoption</a:t>
            </a:r>
          </a:p>
          <a:p>
            <a:endParaRPr lang="da-DK" sz="2667" b="1" dirty="0"/>
          </a:p>
        </p:txBody>
      </p:sp>
      <p:pic>
        <p:nvPicPr>
          <p:cNvPr id="4" name="Billede 4">
            <a:extLst>
              <a:ext uri="{FF2B5EF4-FFF2-40B4-BE49-F238E27FC236}">
                <a16:creationId xmlns:a16="http://schemas.microsoft.com/office/drawing/2014/main" id="{6FF4E8C6-BE2F-46C4-9793-37AB549C4C6E}"/>
              </a:ext>
            </a:extLst>
          </p:cNvPr>
          <p:cNvPicPr>
            <a:picLocks noChangeAspect="1"/>
          </p:cNvPicPr>
          <p:nvPr/>
        </p:nvPicPr>
        <p:blipFill>
          <a:blip r:embed="rId4"/>
          <a:stretch>
            <a:fillRect/>
          </a:stretch>
        </p:blipFill>
        <p:spPr>
          <a:xfrm>
            <a:off x="9024257" y="5373914"/>
            <a:ext cx="2743200" cy="1371600"/>
          </a:xfrm>
          <a:prstGeom prst="rect">
            <a:avLst/>
          </a:prstGeom>
        </p:spPr>
      </p:pic>
    </p:spTree>
    <p:extLst>
      <p:ext uri="{BB962C8B-B14F-4D97-AF65-F5344CB8AC3E}">
        <p14:creationId xmlns:p14="http://schemas.microsoft.com/office/powerpoint/2010/main" val="306367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3416320"/>
          </a:xfrm>
          <a:prstGeom prst="rect">
            <a:avLst/>
          </a:prstGeom>
          <a:noFill/>
        </p:spPr>
        <p:txBody>
          <a:bodyPr wrap="square" rtlCol="0">
            <a:spAutoFit/>
          </a:bodyPr>
          <a:lstStyle/>
          <a:p>
            <a:pPr marL="990575" lvl="1" indent="-380990">
              <a:buBlip>
                <a:blip r:embed="rId3"/>
              </a:buBlip>
            </a:pPr>
            <a:r>
              <a:rPr lang="da-DK" sz="2400">
                <a:latin typeface="Montserrat" pitchFamily="2" charset="77"/>
              </a:rPr>
              <a:t>Kompetencesekretariatet og Den Statslige kompetencefond videreføres (172,5 mio.kr.).</a:t>
            </a:r>
          </a:p>
          <a:p>
            <a:pPr marL="990575" lvl="1" indent="-380990">
              <a:buBlip>
                <a:blip r:embed="rId3"/>
              </a:buBlip>
            </a:pPr>
            <a:r>
              <a:rPr lang="da-DK" sz="2400">
                <a:latin typeface="Montserrat" pitchFamily="2" charset="77"/>
              </a:rPr>
              <a:t>Beløbsgrænse på 25.000 kr.</a:t>
            </a:r>
          </a:p>
          <a:p>
            <a:pPr marL="990575" lvl="1" indent="-380990">
              <a:buBlip>
                <a:blip r:embed="rId3"/>
              </a:buBlip>
            </a:pPr>
            <a:r>
              <a:rPr lang="da-DK" sz="2400">
                <a:latin typeface="Montserrat" pitchFamily="2" charset="77"/>
              </a:rPr>
              <a:t>Arbejdsgiver skal medfinansiere økonomisk eller via arbejdstid.</a:t>
            </a:r>
          </a:p>
          <a:p>
            <a:pPr marL="990575" lvl="1" indent="-380990">
              <a:buBlip>
                <a:blip r:embed="rId3"/>
              </a:buBlip>
            </a:pPr>
            <a:endParaRPr lang="da-DK" sz="2400">
              <a:latin typeface="Montserrat" pitchFamily="2" charset="77"/>
            </a:endParaRPr>
          </a:p>
          <a:p>
            <a:pPr marL="990575" lvl="1" indent="-380990">
              <a:buBlip>
                <a:blip r:embed="rId3"/>
              </a:buBlip>
            </a:pPr>
            <a:endParaRPr lang="da-DK" sz="2400">
              <a:latin typeface="Montserrat" pitchFamily="2" charset="77"/>
            </a:endParaRPr>
          </a:p>
          <a:p>
            <a:pPr marL="990575" lvl="1" indent="-380990">
              <a:buBlip>
                <a:blip r:embed="rId3"/>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487651"/>
          </a:xfrm>
          <a:prstGeom prst="rect">
            <a:avLst/>
          </a:prstGeom>
          <a:noFill/>
        </p:spPr>
        <p:txBody>
          <a:bodyPr wrap="square" rtlCol="0">
            <a:spAutoFit/>
          </a:bodyPr>
          <a:lstStyle/>
          <a:p>
            <a:r>
              <a:rPr lang="da-DK" sz="3733" b="1" dirty="0">
                <a:latin typeface="Montserrat Medium" panose="00000600000000000000" pitchFamily="2" charset="0"/>
              </a:rPr>
              <a:t>Andre formål</a:t>
            </a:r>
          </a:p>
          <a:p>
            <a:r>
              <a:rPr lang="da-DK" sz="2667" dirty="0">
                <a:latin typeface="Montserrat" pitchFamily="2" charset="77"/>
              </a:rPr>
              <a:t>Kompetenceudvikling</a:t>
            </a:r>
          </a:p>
          <a:p>
            <a:endParaRPr lang="da-DK" sz="2667" b="1" dirty="0"/>
          </a:p>
        </p:txBody>
      </p:sp>
      <p:pic>
        <p:nvPicPr>
          <p:cNvPr id="5122" name="Picture 2" descr="Ugle, Fugl, Bog, Klogt, Natur, Karakter">
            <a:extLst>
              <a:ext uri="{FF2B5EF4-FFF2-40B4-BE49-F238E27FC236}">
                <a16:creationId xmlns:a16="http://schemas.microsoft.com/office/drawing/2014/main" id="{1790D7FA-278B-4DEE-882B-86694BEF3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874" y="3429001"/>
            <a:ext cx="2431215" cy="229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52F7B39-DFB2-4474-9F99-2F3C4F88D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156" y="2968625"/>
            <a:ext cx="3172531" cy="3172531"/>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22C08448-7C90-9048-94EC-684633E0182D}"/>
              </a:ext>
            </a:extLst>
          </p:cNvPr>
          <p:cNvSpPr txBox="1"/>
          <p:nvPr/>
        </p:nvSpPr>
        <p:spPr>
          <a:xfrm>
            <a:off x="1446647" y="2999297"/>
            <a:ext cx="6986155" cy="4072205"/>
          </a:xfrm>
          <a:prstGeom prst="rect">
            <a:avLst/>
          </a:prstGeom>
          <a:noFill/>
        </p:spPr>
        <p:txBody>
          <a:bodyPr wrap="square" rtlCol="0">
            <a:spAutoFit/>
          </a:bodyPr>
          <a:lstStyle/>
          <a:p>
            <a:pPr marL="990575" lvl="1" indent="-380990">
              <a:buBlip>
                <a:blip r:embed="rId4"/>
              </a:buBlip>
            </a:pPr>
            <a:r>
              <a:rPr lang="da-DK" sz="2133">
                <a:latin typeface="Montserrat" pitchFamily="2" charset="77"/>
              </a:rPr>
              <a:t>Ny løn har eksisteret i 22 år</a:t>
            </a:r>
          </a:p>
          <a:p>
            <a:pPr marL="990575" lvl="1" indent="-380990">
              <a:buBlip>
                <a:blip r:embed="rId4"/>
              </a:buBlip>
            </a:pPr>
            <a:r>
              <a:rPr lang="da-DK" sz="2133">
                <a:latin typeface="Montserrat" pitchFamily="2" charset="77"/>
              </a:rPr>
              <a:t>1. fase: Etablering af fælles videns- og erfaringsgrundlag pba. undersøgelser af den lokale løndannelse på statens arbejdspladser. </a:t>
            </a:r>
          </a:p>
          <a:p>
            <a:pPr marL="990575" lvl="1" indent="-380990">
              <a:buBlip>
                <a:blip r:embed="rId4"/>
              </a:buBlip>
            </a:pPr>
            <a:r>
              <a:rPr lang="da-DK" sz="2133">
                <a:latin typeface="Montserrat" pitchFamily="2" charset="77"/>
              </a:rPr>
              <a:t>2. fase: Drøftelse af hvordan de lokale lønsystemer kan forbedres og videreudvikles. Der kan iværksættes periodeforsøg, hvor konkrete ideer kan afprøves.</a:t>
            </a:r>
          </a:p>
          <a:p>
            <a:pPr marL="990575" lvl="1" indent="-380990">
              <a:buBlip>
                <a:blip r:embed="rId4"/>
              </a:buBlip>
            </a:pPr>
            <a:r>
              <a:rPr lang="da-DK" sz="2133">
                <a:latin typeface="Montserrat" pitchFamily="2" charset="77"/>
              </a:rPr>
              <a:t>OK24</a:t>
            </a:r>
          </a:p>
          <a:p>
            <a:pPr marL="990575" lvl="1" indent="-380990">
              <a:buBlip>
                <a:blip r:embed="rId4"/>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487651"/>
          </a:xfrm>
          <a:prstGeom prst="rect">
            <a:avLst/>
          </a:prstGeom>
          <a:noFill/>
        </p:spPr>
        <p:txBody>
          <a:bodyPr wrap="square" rtlCol="0">
            <a:spAutoFit/>
          </a:bodyPr>
          <a:lstStyle/>
          <a:p>
            <a:r>
              <a:rPr lang="da-DK" sz="3733" b="1" dirty="0">
                <a:latin typeface="Montserrat Medium" panose="00000600000000000000" pitchFamily="2" charset="0"/>
              </a:rPr>
              <a:t>Andre formål</a:t>
            </a:r>
          </a:p>
          <a:p>
            <a:r>
              <a:rPr lang="da-DK" sz="2667" dirty="0">
                <a:latin typeface="Montserrat" pitchFamily="2" charset="77"/>
              </a:rPr>
              <a:t>Periodeprojekt: Videreudvikling af statens nye lønsystemer</a:t>
            </a:r>
          </a:p>
        </p:txBody>
      </p:sp>
    </p:spTree>
    <p:extLst>
      <p:ext uri="{BB962C8B-B14F-4D97-AF65-F5344CB8AC3E}">
        <p14:creationId xmlns:p14="http://schemas.microsoft.com/office/powerpoint/2010/main" val="39044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1569660"/>
          </a:xfrm>
          <a:prstGeom prst="rect">
            <a:avLst/>
          </a:prstGeom>
          <a:noFill/>
        </p:spPr>
        <p:txBody>
          <a:bodyPr wrap="square" rtlCol="0">
            <a:spAutoFit/>
          </a:bodyPr>
          <a:lstStyle/>
          <a:p>
            <a:pPr marL="990575" lvl="1" indent="-380990">
              <a:buBlip>
                <a:blip r:embed="rId3"/>
              </a:buBlip>
            </a:pPr>
            <a:r>
              <a:rPr lang="da-DK" sz="2400">
                <a:latin typeface="Montserrat" pitchFamily="2" charset="77"/>
              </a:rPr>
              <a:t>Aldersgrænsen for børnesum hæves fra 21 til 24 år.</a:t>
            </a:r>
          </a:p>
          <a:p>
            <a:pPr marL="990575" lvl="1" indent="-380990">
              <a:buBlip>
                <a:blip r:embed="rId3"/>
              </a:buBlip>
            </a:pPr>
            <a:r>
              <a:rPr lang="da-DK" sz="2400">
                <a:latin typeface="Montserrat" pitchFamily="2" charset="77"/>
              </a:rPr>
              <a:t>Skolen skal orientere sine ansatte om gruppelivsordningen.</a:t>
            </a: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487651"/>
          </a:xfrm>
          <a:prstGeom prst="rect">
            <a:avLst/>
          </a:prstGeom>
          <a:noFill/>
        </p:spPr>
        <p:txBody>
          <a:bodyPr wrap="square" rtlCol="0">
            <a:spAutoFit/>
          </a:bodyPr>
          <a:lstStyle/>
          <a:p>
            <a:r>
              <a:rPr lang="da-DK" sz="3733" b="1" dirty="0">
                <a:latin typeface="Montserrat Medium" panose="00000600000000000000" pitchFamily="2" charset="0"/>
              </a:rPr>
              <a:t>Andre formål</a:t>
            </a:r>
          </a:p>
          <a:p>
            <a:r>
              <a:rPr lang="da-DK" sz="2667" dirty="0">
                <a:latin typeface="Montserrat" pitchFamily="2" charset="77"/>
              </a:rPr>
              <a:t>Gruppeliv</a:t>
            </a:r>
          </a:p>
          <a:p>
            <a:endParaRPr lang="da-DK" sz="2667" b="1" dirty="0"/>
          </a:p>
        </p:txBody>
      </p:sp>
      <p:pic>
        <p:nvPicPr>
          <p:cNvPr id="4" name="Billede 4">
            <a:extLst>
              <a:ext uri="{FF2B5EF4-FFF2-40B4-BE49-F238E27FC236}">
                <a16:creationId xmlns:a16="http://schemas.microsoft.com/office/drawing/2014/main" id="{C80AF5B1-457D-4FFF-98EC-3E1466776523}"/>
              </a:ext>
            </a:extLst>
          </p:cNvPr>
          <p:cNvPicPr>
            <a:picLocks noChangeAspect="1"/>
          </p:cNvPicPr>
          <p:nvPr/>
        </p:nvPicPr>
        <p:blipFill>
          <a:blip r:embed="rId4"/>
          <a:stretch>
            <a:fillRect/>
          </a:stretch>
        </p:blipFill>
        <p:spPr>
          <a:xfrm flipH="1">
            <a:off x="8620722" y="3722791"/>
            <a:ext cx="3525155" cy="2719911"/>
          </a:xfrm>
          <a:prstGeom prst="rect">
            <a:avLst/>
          </a:prstGeom>
        </p:spPr>
      </p:pic>
    </p:spTree>
    <p:extLst>
      <p:ext uri="{BB962C8B-B14F-4D97-AF65-F5344CB8AC3E}">
        <p14:creationId xmlns:p14="http://schemas.microsoft.com/office/powerpoint/2010/main" val="2303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3416320"/>
          </a:xfrm>
          <a:prstGeom prst="rect">
            <a:avLst/>
          </a:prstGeom>
          <a:noFill/>
        </p:spPr>
        <p:txBody>
          <a:bodyPr wrap="square" rtlCol="0">
            <a:spAutoFit/>
          </a:bodyPr>
          <a:lstStyle/>
          <a:p>
            <a:pPr marL="990575" lvl="1" indent="-380990">
              <a:buBlip>
                <a:blip r:embed="rId3"/>
              </a:buBlip>
            </a:pPr>
            <a:r>
              <a:rPr lang="da-DK" sz="2400">
                <a:latin typeface="Montserrat" pitchFamily="2" charset="77"/>
              </a:rPr>
              <a:t>Samarbejdssekretariatet videreføres.</a:t>
            </a:r>
          </a:p>
          <a:p>
            <a:pPr marL="990575" lvl="1" indent="-380990">
              <a:buBlip>
                <a:blip r:embed="rId3"/>
              </a:buBlip>
            </a:pPr>
            <a:r>
              <a:rPr lang="da-DK" sz="2400">
                <a:latin typeface="Montserrat" pitchFamily="2" charset="77"/>
              </a:rPr>
              <a:t>Styrke det lokale samarbejde mellem ledelse og TR.</a:t>
            </a:r>
          </a:p>
          <a:p>
            <a:pPr marL="990575" lvl="1" indent="-380990">
              <a:buBlip>
                <a:blip r:embed="rId3"/>
              </a:buBlip>
            </a:pPr>
            <a:r>
              <a:rPr lang="da-DK" sz="2400">
                <a:latin typeface="Montserrat" pitchFamily="2" charset="77"/>
              </a:rPr>
              <a:t>De ansatte og samarbejdsudvalget skal inddrages i drøftelser omkring grøn omstilling og det psykiske arbejdsmiljø på arbejdspladsen.</a:t>
            </a:r>
          </a:p>
          <a:p>
            <a:pPr marL="990575" lvl="1" indent="-380990">
              <a:buBlip>
                <a:blip r:embed="rId3"/>
              </a:buBlip>
            </a:pPr>
            <a:endParaRPr lang="da-DK" sz="2400">
              <a:latin typeface="Montserrat" pitchFamily="2" charset="77"/>
            </a:endParaRPr>
          </a:p>
          <a:p>
            <a:pPr marL="990575" lvl="1" indent="-380990">
              <a:buBlip>
                <a:blip r:embed="rId3"/>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077218"/>
          </a:xfrm>
          <a:prstGeom prst="rect">
            <a:avLst/>
          </a:prstGeom>
          <a:noFill/>
        </p:spPr>
        <p:txBody>
          <a:bodyPr wrap="square" rtlCol="0">
            <a:spAutoFit/>
          </a:bodyPr>
          <a:lstStyle/>
          <a:p>
            <a:r>
              <a:rPr lang="da-DK" sz="3733" b="1" dirty="0">
                <a:latin typeface="Montserrat Medium" panose="00000600000000000000" pitchFamily="2" charset="0"/>
              </a:rPr>
              <a:t>Andre formål</a:t>
            </a:r>
          </a:p>
          <a:p>
            <a:r>
              <a:rPr lang="da-DK" sz="2667" dirty="0">
                <a:latin typeface="Montserrat" pitchFamily="2" charset="77"/>
              </a:rPr>
              <a:t>Attraktive og bæredygtige arbejdspladser</a:t>
            </a:r>
          </a:p>
        </p:txBody>
      </p:sp>
      <p:pic>
        <p:nvPicPr>
          <p:cNvPr id="4" name="Billede 4">
            <a:extLst>
              <a:ext uri="{FF2B5EF4-FFF2-40B4-BE49-F238E27FC236}">
                <a16:creationId xmlns:a16="http://schemas.microsoft.com/office/drawing/2014/main" id="{87D8C599-604A-4CA8-B896-0807F1B8F806}"/>
              </a:ext>
            </a:extLst>
          </p:cNvPr>
          <p:cNvPicPr>
            <a:picLocks noChangeAspect="1"/>
          </p:cNvPicPr>
          <p:nvPr/>
        </p:nvPicPr>
        <p:blipFill>
          <a:blip r:embed="rId4"/>
          <a:stretch>
            <a:fillRect/>
          </a:stretch>
        </p:blipFill>
        <p:spPr>
          <a:xfrm>
            <a:off x="8933543" y="3771117"/>
            <a:ext cx="2743200" cy="2617765"/>
          </a:xfrm>
          <a:prstGeom prst="rect">
            <a:avLst/>
          </a:prstGeom>
        </p:spPr>
      </p:pic>
    </p:spTree>
    <p:extLst>
      <p:ext uri="{BB962C8B-B14F-4D97-AF65-F5344CB8AC3E}">
        <p14:creationId xmlns:p14="http://schemas.microsoft.com/office/powerpoint/2010/main" val="175411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4154984"/>
          </a:xfrm>
          <a:prstGeom prst="rect">
            <a:avLst/>
          </a:prstGeom>
          <a:noFill/>
        </p:spPr>
        <p:txBody>
          <a:bodyPr wrap="square" rtlCol="0">
            <a:spAutoFit/>
          </a:bodyPr>
          <a:lstStyle/>
          <a:p>
            <a:pPr marL="990575" lvl="1" indent="-380990">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Rammeaftalen om de nye lønsystemer ændres, således at tillidsrepræsentanter(FSL) skal have mulighed for at få relevante lønoplysninger for de personer, som den pågældende repræsenterer, i forbindelse med de årlige lønforhandlinger. </a:t>
            </a:r>
            <a:r>
              <a:rPr lang="da-DK" sz="2400" dirty="0">
                <a:latin typeface="Montserrat" panose="00000500000000000000" pitchFamily="2" charset="0"/>
              </a:rPr>
              <a:t> </a:t>
            </a:r>
          </a:p>
          <a:p>
            <a:pPr marL="990575" lvl="1" indent="-380990">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Præcisering i TR-aftalen. TR og ledelse skal ved genvalg og nyvalg drøfte tidsforbruget til hvervets udførelse.</a:t>
            </a:r>
          </a:p>
          <a:p>
            <a:pPr marL="990575" lvl="1" indent="-380990">
              <a:buBlip>
                <a:blip r:embed="rId3"/>
              </a:buBlip>
            </a:pPr>
            <a:endParaRPr lang="da-DK" sz="2400" dirty="0">
              <a:latin typeface="Montserrat" panose="00000500000000000000" pitchFamily="2" charset="0"/>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3"/>
            <a:ext cx="8362951" cy="666786"/>
          </a:xfrm>
          <a:prstGeom prst="rect">
            <a:avLst/>
          </a:prstGeom>
          <a:noFill/>
        </p:spPr>
        <p:txBody>
          <a:bodyPr wrap="square" rtlCol="0">
            <a:spAutoFit/>
          </a:bodyPr>
          <a:lstStyle/>
          <a:p>
            <a:r>
              <a:rPr lang="da-DK" sz="3733" b="1" dirty="0">
                <a:latin typeface="Montserrat Medium" panose="00000600000000000000" pitchFamily="2" charset="0"/>
              </a:rPr>
              <a:t>Andre forbedringer</a:t>
            </a:r>
          </a:p>
        </p:txBody>
      </p:sp>
      <p:pic>
        <p:nvPicPr>
          <p:cNvPr id="4" name="Billede 4">
            <a:extLst>
              <a:ext uri="{FF2B5EF4-FFF2-40B4-BE49-F238E27FC236}">
                <a16:creationId xmlns:a16="http://schemas.microsoft.com/office/drawing/2014/main" id="{6596BE0E-B698-430A-A0D1-DDB9F164F62C}"/>
              </a:ext>
            </a:extLst>
          </p:cNvPr>
          <p:cNvPicPr>
            <a:picLocks noChangeAspect="1"/>
          </p:cNvPicPr>
          <p:nvPr/>
        </p:nvPicPr>
        <p:blipFill>
          <a:blip r:embed="rId4"/>
          <a:stretch>
            <a:fillRect/>
          </a:stretch>
        </p:blipFill>
        <p:spPr>
          <a:xfrm>
            <a:off x="9136456" y="3526208"/>
            <a:ext cx="2743200" cy="1371600"/>
          </a:xfrm>
          <a:prstGeom prst="rect">
            <a:avLst/>
          </a:prstGeom>
        </p:spPr>
      </p:pic>
    </p:spTree>
    <p:extLst>
      <p:ext uri="{BB962C8B-B14F-4D97-AF65-F5344CB8AC3E}">
        <p14:creationId xmlns:p14="http://schemas.microsoft.com/office/powerpoint/2010/main" val="296751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257" y="395913"/>
            <a:ext cx="1095520" cy="1095520"/>
          </a:xfrm>
          <a:prstGeom prst="rect">
            <a:avLst/>
          </a:prstGeom>
        </p:spPr>
      </p:pic>
      <p:sp>
        <p:nvSpPr>
          <p:cNvPr id="2" name="Tekstfelt 1">
            <a:extLst>
              <a:ext uri="{FF2B5EF4-FFF2-40B4-BE49-F238E27FC236}">
                <a16:creationId xmlns:a16="http://schemas.microsoft.com/office/drawing/2014/main" id="{22C08448-7C90-9048-94EC-684633E0182D}"/>
              </a:ext>
            </a:extLst>
          </p:cNvPr>
          <p:cNvSpPr txBox="1"/>
          <p:nvPr/>
        </p:nvSpPr>
        <p:spPr>
          <a:xfrm>
            <a:off x="1446646" y="2813447"/>
            <a:ext cx="9435844" cy="4524315"/>
          </a:xfrm>
          <a:prstGeom prst="rect">
            <a:avLst/>
          </a:prstGeom>
          <a:noFill/>
        </p:spPr>
        <p:txBody>
          <a:bodyPr wrap="square" rtlCol="0">
            <a:spAutoFit/>
          </a:bodyPr>
          <a:lstStyle/>
          <a:p>
            <a:pPr marL="990575" lvl="1" indent="-380990">
              <a:buBlip>
                <a:blip r:embed="rId4"/>
              </a:buBlip>
            </a:pPr>
            <a:endParaRPr lang="da-DK" sz="2400" i="1" dirty="0">
              <a:latin typeface="Montserrat" pitchFamily="2" charset="77"/>
            </a:endParaRPr>
          </a:p>
          <a:p>
            <a:pPr marL="990575" lvl="1" indent="-380990">
              <a:buBlip>
                <a:blip r:embed="rId4"/>
              </a:buBlip>
            </a:pPr>
            <a:r>
              <a:rPr lang="da-DK" sz="2400" dirty="0">
                <a:latin typeface="Montserrat" pitchFamily="2" charset="77"/>
              </a:rPr>
              <a:t>Lønstigning til børnehaveklasselederne på årligt ca. 5200 kr. pr. fuldtidsansat. Tillægges basislønnen.</a:t>
            </a:r>
          </a:p>
          <a:p>
            <a:pPr marL="990575" lvl="1" indent="-380990">
              <a:buBlip>
                <a:blip r:embed="rId4"/>
              </a:buBlip>
            </a:pPr>
            <a:r>
              <a:rPr lang="da-DK" sz="2400" dirty="0">
                <a:latin typeface="Montserrat" pitchFamily="2" charset="77"/>
              </a:rPr>
              <a:t>Periodeprojekt vedr. praktikaftalen:</a:t>
            </a:r>
          </a:p>
          <a:p>
            <a:pPr marL="1447775" lvl="2" indent="-380990">
              <a:buBlip>
                <a:blip r:embed="rId4"/>
              </a:buBlip>
            </a:pPr>
            <a:r>
              <a:rPr lang="da-DK" sz="2400" dirty="0">
                <a:latin typeface="Montserrat" pitchFamily="2" charset="77"/>
              </a:rPr>
              <a:t>Enighed om at undersøge værdien af funktionstillæg for ”</a:t>
            </a:r>
            <a:r>
              <a:rPr lang="da-DK" sz="2400" dirty="0" err="1">
                <a:latin typeface="Montserrat" pitchFamily="2" charset="77"/>
              </a:rPr>
              <a:t>alenepraktik</a:t>
            </a:r>
            <a:r>
              <a:rPr lang="da-DK" sz="2400" dirty="0">
                <a:latin typeface="Montserrat" pitchFamily="2" charset="77"/>
              </a:rPr>
              <a:t>”. Midlerne anvendes ved OK24.</a:t>
            </a:r>
          </a:p>
          <a:p>
            <a:pPr marL="1447775" lvl="2" indent="-380990">
              <a:buBlip>
                <a:blip r:embed="rId4"/>
              </a:buBlip>
            </a:pPr>
            <a:r>
              <a:rPr lang="da-DK" sz="2400" dirty="0">
                <a:latin typeface="Montserrat" pitchFamily="2" charset="77"/>
              </a:rPr>
              <a:t>Praktikaftalen opdateres jf. gældende læreruddannelse.</a:t>
            </a:r>
          </a:p>
          <a:p>
            <a:pPr marL="990575" lvl="1" indent="-380990">
              <a:buBlip>
                <a:blip r:embed="rId4"/>
              </a:buBlip>
            </a:pPr>
            <a:r>
              <a:rPr lang="da-DK" sz="2400" dirty="0">
                <a:latin typeface="Montserrat" pitchFamily="2" charset="77"/>
              </a:rPr>
              <a:t>Fortsat samarbejde om forbedring af lønstatistikken.</a:t>
            </a:r>
          </a:p>
          <a:p>
            <a:pPr marL="990575" lvl="1" indent="-380990">
              <a:buBlip>
                <a:blip r:embed="rId4"/>
              </a:buBlip>
            </a:pPr>
            <a:endParaRPr lang="da-DK" sz="2400" dirty="0">
              <a:latin typeface="Montserrat" pitchFamily="2" charset="77"/>
            </a:endParaRPr>
          </a:p>
          <a:p>
            <a:pPr marL="990575" lvl="1" indent="-380990">
              <a:buBlip>
                <a:blip r:embed="rId4"/>
              </a:buBlip>
            </a:pPr>
            <a:endParaRPr lang="da-DK" sz="2400" dirty="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3"/>
            <a:ext cx="8362951" cy="2390141"/>
          </a:xfrm>
          <a:prstGeom prst="rect">
            <a:avLst/>
          </a:prstGeom>
          <a:noFill/>
        </p:spPr>
        <p:txBody>
          <a:bodyPr wrap="square" rtlCol="0">
            <a:spAutoFit/>
          </a:bodyPr>
          <a:lstStyle/>
          <a:p>
            <a:r>
              <a:rPr lang="da-DK" sz="3733" b="1" dirty="0">
                <a:latin typeface="Montserrat Medium" panose="00000600000000000000" pitchFamily="2" charset="0"/>
              </a:rPr>
              <a:t>Organisationsforhandlinger – det lille bord (0% afsat)</a:t>
            </a:r>
          </a:p>
          <a:p>
            <a:endParaRPr lang="da-DK" sz="3733" b="1" dirty="0"/>
          </a:p>
          <a:p>
            <a:endParaRPr lang="da-DK" sz="3733" b="1" dirty="0"/>
          </a:p>
        </p:txBody>
      </p:sp>
    </p:spTree>
    <p:extLst>
      <p:ext uri="{BB962C8B-B14F-4D97-AF65-F5344CB8AC3E}">
        <p14:creationId xmlns:p14="http://schemas.microsoft.com/office/powerpoint/2010/main" val="426543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ess, Erhvervsfolk, Forretningsmand">
            <a:extLst>
              <a:ext uri="{FF2B5EF4-FFF2-40B4-BE49-F238E27FC236}">
                <a16:creationId xmlns:a16="http://schemas.microsoft.com/office/drawing/2014/main" id="{6C54C93B-7D75-47B3-A6BB-BDAAE5E2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760" y="4536978"/>
            <a:ext cx="3377360" cy="2251573"/>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22C08448-7C90-9048-94EC-684633E0182D}"/>
              </a:ext>
            </a:extLst>
          </p:cNvPr>
          <p:cNvSpPr txBox="1"/>
          <p:nvPr/>
        </p:nvSpPr>
        <p:spPr>
          <a:xfrm>
            <a:off x="1446646" y="1195236"/>
            <a:ext cx="7524751" cy="4914102"/>
          </a:xfrm>
          <a:prstGeom prst="rect">
            <a:avLst/>
          </a:prstGeom>
          <a:noFill/>
        </p:spPr>
        <p:txBody>
          <a:bodyPr wrap="square" lIns="91440" tIns="45720" rIns="91440" bIns="45720" rtlCol="0" anchor="t">
            <a:spAutoFit/>
          </a:bodyPr>
          <a:lstStyle/>
          <a:p>
            <a:endParaRPr lang="da-DK" sz="1867" dirty="0">
              <a:latin typeface="Montserrat" pitchFamily="2" charset="77"/>
            </a:endParaRPr>
          </a:p>
          <a:p>
            <a:pPr marL="380365" indent="-380365">
              <a:buBlip>
                <a:blip r:embed="rId4"/>
              </a:buBlip>
            </a:pPr>
            <a:endParaRPr lang="da-DK" sz="2133" dirty="0">
              <a:cs typeface="Calibri" panose="020F0502020204030204"/>
            </a:endParaRPr>
          </a:p>
          <a:p>
            <a:r>
              <a:rPr lang="da-DK" sz="2100" b="1" u="sng" dirty="0">
                <a:latin typeface="Montserrat Medium" panose="00000600000000000000" pitchFamily="2" charset="0"/>
              </a:rPr>
              <a:t>Highlights:</a:t>
            </a:r>
            <a:endParaRPr lang="da-DK" sz="2100" b="1" u="sng" dirty="0">
              <a:latin typeface="Montserrat Medium" panose="00000600000000000000" pitchFamily="2" charset="0"/>
              <a:cs typeface="Calibri"/>
            </a:endParaRPr>
          </a:p>
          <a:p>
            <a:endParaRPr lang="da-DK" sz="2133" b="1" u="sng" dirty="0"/>
          </a:p>
          <a:p>
            <a:pPr marL="380365" indent="-380365">
              <a:buBlip>
                <a:blip r:embed="rId4"/>
              </a:buBlip>
            </a:pPr>
            <a:r>
              <a:rPr lang="da-DK" sz="2100" dirty="0">
                <a:latin typeface="Montserrat" panose="00000500000000000000" pitchFamily="2" charset="0"/>
              </a:rPr>
              <a:t>Forpligtende samarbejde – centralt og lokalt</a:t>
            </a:r>
            <a:endParaRPr lang="da-DK" sz="2100" dirty="0">
              <a:latin typeface="Montserrat" panose="00000500000000000000" pitchFamily="2" charset="0"/>
              <a:cs typeface="Calibri"/>
            </a:endParaRPr>
          </a:p>
          <a:p>
            <a:pPr marL="380365" indent="-380365">
              <a:buBlip>
                <a:blip r:embed="rId4"/>
              </a:buBlip>
            </a:pPr>
            <a:r>
              <a:rPr lang="da-DK" sz="2100" dirty="0">
                <a:latin typeface="Montserrat" panose="00000500000000000000" pitchFamily="2" charset="0"/>
              </a:rPr>
              <a:t>Opgaveoversigten skal udleveres 5 uger før normperiodens start, og der skal anføres estimeret tid på bl.a. forberedelse</a:t>
            </a:r>
            <a:endParaRPr lang="da-DK" sz="2100" dirty="0">
              <a:latin typeface="Montserrat" panose="00000500000000000000" pitchFamily="2" charset="0"/>
              <a:cs typeface="Calibri"/>
            </a:endParaRPr>
          </a:p>
          <a:p>
            <a:pPr marL="380365" indent="-380365">
              <a:buBlip>
                <a:blip r:embed="rId4"/>
              </a:buBlip>
            </a:pPr>
            <a:r>
              <a:rPr lang="da-DK" sz="2100" dirty="0">
                <a:latin typeface="Montserrat" panose="00000500000000000000" pitchFamily="2" charset="0"/>
              </a:rPr>
              <a:t>Seniorordning gjort permanent</a:t>
            </a:r>
            <a:endParaRPr lang="da-DK" sz="2100" dirty="0">
              <a:latin typeface="Montserrat" panose="00000500000000000000" pitchFamily="2" charset="0"/>
              <a:cs typeface="Calibri"/>
            </a:endParaRPr>
          </a:p>
          <a:p>
            <a:pPr marL="380365" indent="-380365">
              <a:buBlip>
                <a:blip r:embed="rId4"/>
              </a:buBlip>
            </a:pPr>
            <a:r>
              <a:rPr lang="da-DK" sz="2100" dirty="0">
                <a:latin typeface="Montserrat" panose="00000500000000000000" pitchFamily="2" charset="0"/>
              </a:rPr>
              <a:t>Konkrete planlægningsbestemmelser</a:t>
            </a:r>
            <a:endParaRPr lang="da-DK" sz="2100" dirty="0">
              <a:latin typeface="Montserrat" panose="00000500000000000000" pitchFamily="2" charset="0"/>
              <a:cs typeface="Calibri"/>
            </a:endParaRPr>
          </a:p>
          <a:p>
            <a:pPr marL="380365" indent="-380365">
              <a:buBlip>
                <a:blip r:embed="rId4"/>
              </a:buBlip>
            </a:pPr>
            <a:r>
              <a:rPr lang="da-DK" sz="2100" dirty="0">
                <a:latin typeface="Montserrat" panose="00000500000000000000" pitchFamily="2" charset="0"/>
              </a:rPr>
              <a:t>Ledelsen skal mindst hver 3. måned udlevere en opgørelse over præsteret tid</a:t>
            </a:r>
            <a:endParaRPr lang="da-DK" sz="2100" dirty="0">
              <a:latin typeface="Montserrat" panose="00000500000000000000" pitchFamily="2" charset="0"/>
              <a:cs typeface="Calibri"/>
            </a:endParaRPr>
          </a:p>
          <a:p>
            <a:pPr marL="380365" indent="-380365">
              <a:buBlip>
                <a:blip r:embed="rId4"/>
              </a:buBlip>
            </a:pPr>
            <a:r>
              <a:rPr lang="da-DK" sz="2100" dirty="0">
                <a:latin typeface="Montserrat" panose="00000500000000000000" pitchFamily="2" charset="0"/>
              </a:rPr>
              <a:t>Opmærksomhed på, at tillidsrepræsentanterne får de nødvendige og tilstrækkelige vilkår for at udøve deres virke.</a:t>
            </a:r>
            <a:r>
              <a:rPr lang="da-DK" sz="2100" dirty="0"/>
              <a:t>  </a:t>
            </a:r>
            <a:endParaRPr lang="da-DK" sz="2100" dirty="0">
              <a:cs typeface="Calibri"/>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4877" y="711734"/>
            <a:ext cx="8362951" cy="748988"/>
          </a:xfrm>
          <a:prstGeom prst="rect">
            <a:avLst/>
          </a:prstGeom>
          <a:noFill/>
        </p:spPr>
        <p:txBody>
          <a:bodyPr wrap="square" rtlCol="0">
            <a:spAutoFit/>
          </a:bodyPr>
          <a:lstStyle/>
          <a:p>
            <a:r>
              <a:rPr lang="da-DK" sz="4267">
                <a:latin typeface="Montserrat Black" panose="00000A00000000000000" pitchFamily="2" charset="0"/>
              </a:rPr>
              <a:t>Ny </a:t>
            </a:r>
            <a:r>
              <a:rPr lang="da-DK" sz="4267">
                <a:solidFill>
                  <a:srgbClr val="FF0000"/>
                </a:solidFill>
                <a:latin typeface="Montserrat Black" panose="00000A00000000000000" pitchFamily="2" charset="0"/>
              </a:rPr>
              <a:t>AFTALE</a:t>
            </a:r>
            <a:r>
              <a:rPr lang="da-DK" sz="4267">
                <a:latin typeface="Montserrat Black" panose="00000A00000000000000" pitchFamily="2" charset="0"/>
              </a:rPr>
              <a:t> om arbejdstid</a:t>
            </a:r>
            <a:endParaRPr lang="da-DK" sz="4267" b="1">
              <a:latin typeface="Montserrat Black" panose="00000A00000000000000" pitchFamily="2" charset="0"/>
            </a:endParaRPr>
          </a:p>
        </p:txBody>
      </p:sp>
    </p:spTree>
    <p:extLst>
      <p:ext uri="{BB962C8B-B14F-4D97-AF65-F5344CB8AC3E}">
        <p14:creationId xmlns:p14="http://schemas.microsoft.com/office/powerpoint/2010/main" val="132254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28173" y="2091101"/>
            <a:ext cx="7524751" cy="4072205"/>
          </a:xfrm>
          <a:prstGeom prst="rect">
            <a:avLst/>
          </a:prstGeom>
          <a:noFill/>
        </p:spPr>
        <p:txBody>
          <a:bodyPr wrap="square" rtlCol="0">
            <a:spAutoFit/>
          </a:bodyPr>
          <a:lstStyle/>
          <a:p>
            <a:r>
              <a:rPr lang="da-DK" sz="2133" b="1" u="sng" dirty="0">
                <a:latin typeface="Montserrat Medium" panose="00000600000000000000" pitchFamily="2" charset="0"/>
              </a:rPr>
              <a:t>Mellem parterne:</a:t>
            </a:r>
          </a:p>
          <a:p>
            <a:pPr marL="380990" indent="-380990">
              <a:buBlip>
                <a:blip r:embed="rId3"/>
              </a:buBlip>
            </a:pPr>
            <a:r>
              <a:rPr lang="da-DK" sz="2133" dirty="0">
                <a:latin typeface="Montserrat" panose="00000500000000000000" pitchFamily="2" charset="0"/>
              </a:rPr>
              <a:t>Implementeringsplan</a:t>
            </a:r>
          </a:p>
          <a:p>
            <a:pPr marL="380990" indent="-380990">
              <a:buBlip>
                <a:blip r:embed="rId3"/>
              </a:buBlip>
            </a:pPr>
            <a:r>
              <a:rPr lang="da-DK" sz="2133" dirty="0">
                <a:latin typeface="Montserrat" panose="00000500000000000000" pitchFamily="2" charset="0"/>
              </a:rPr>
              <a:t>Fælles skabeloner</a:t>
            </a:r>
          </a:p>
          <a:p>
            <a:pPr marL="380990" indent="-380990">
              <a:buBlip>
                <a:blip r:embed="rId3"/>
              </a:buBlip>
            </a:pPr>
            <a:r>
              <a:rPr lang="da-DK" sz="2133" dirty="0">
                <a:latin typeface="Montserrat" panose="00000500000000000000" pitchFamily="2" charset="0"/>
              </a:rPr>
              <a:t>Fælles </a:t>
            </a:r>
            <a:r>
              <a:rPr lang="da-DK" sz="2133" dirty="0" err="1">
                <a:latin typeface="Montserrat" panose="00000500000000000000" pitchFamily="2" charset="0"/>
              </a:rPr>
              <a:t>vidensindsamling</a:t>
            </a:r>
            <a:endParaRPr lang="da-DK" sz="2133" dirty="0">
              <a:latin typeface="Montserrat" panose="00000500000000000000" pitchFamily="2" charset="0"/>
            </a:endParaRPr>
          </a:p>
          <a:p>
            <a:pPr marL="380990" indent="-380990">
              <a:buBlip>
                <a:blip r:embed="rId3"/>
              </a:buBlip>
            </a:pPr>
            <a:r>
              <a:rPr lang="da-DK" sz="2133" dirty="0">
                <a:latin typeface="Montserrat" panose="00000500000000000000" pitchFamily="2" charset="0"/>
              </a:rPr>
              <a:t>Årlige møder</a:t>
            </a:r>
          </a:p>
          <a:p>
            <a:endParaRPr lang="da-DK" sz="2133" b="1" dirty="0">
              <a:latin typeface="Montserrat" panose="00000500000000000000" pitchFamily="2" charset="0"/>
            </a:endParaRPr>
          </a:p>
          <a:p>
            <a:r>
              <a:rPr lang="da-DK" sz="2133" b="1" u="sng" dirty="0">
                <a:latin typeface="Montserrat Medium" panose="00000600000000000000" pitchFamily="2" charset="0"/>
              </a:rPr>
              <a:t>I FSL:</a:t>
            </a:r>
          </a:p>
          <a:p>
            <a:pPr marL="380990" indent="-380990">
              <a:buBlip>
                <a:blip r:embed="rId3"/>
              </a:buBlip>
            </a:pPr>
            <a:r>
              <a:rPr lang="da-DK" sz="2133" dirty="0">
                <a:latin typeface="Montserrat" panose="00000500000000000000" pitchFamily="2" charset="0"/>
              </a:rPr>
              <a:t>Klubmateriale</a:t>
            </a:r>
          </a:p>
          <a:p>
            <a:pPr marL="380990" indent="-380990">
              <a:buBlip>
                <a:blip r:embed="rId3"/>
              </a:buBlip>
            </a:pPr>
            <a:r>
              <a:rPr lang="da-DK" sz="2133" dirty="0">
                <a:latin typeface="Montserrat" panose="00000500000000000000" pitchFamily="2" charset="0"/>
              </a:rPr>
              <a:t>Afstemning</a:t>
            </a:r>
          </a:p>
          <a:p>
            <a:pPr marL="380990" indent="-380990">
              <a:buBlip>
                <a:blip r:embed="rId3"/>
              </a:buBlip>
            </a:pPr>
            <a:r>
              <a:rPr lang="da-DK" sz="2133" dirty="0">
                <a:latin typeface="Montserrat" panose="00000500000000000000" pitchFamily="2" charset="0"/>
              </a:rPr>
              <a:t>Infokampagne </a:t>
            </a:r>
          </a:p>
          <a:p>
            <a:pPr marL="380990" indent="-380990">
              <a:buBlip>
                <a:blip r:embed="rId3"/>
              </a:buBlip>
            </a:pPr>
            <a:r>
              <a:rPr lang="da-DK" sz="2133" dirty="0">
                <a:latin typeface="Montserrat" panose="00000500000000000000" pitchFamily="2" charset="0"/>
              </a:rPr>
              <a:t>Uddannelse af tillidsrepræsentanter</a:t>
            </a:r>
          </a:p>
          <a:p>
            <a:pPr marL="380990" indent="-380990">
              <a:buBlip>
                <a:blip r:embed="rId4"/>
              </a:buBlip>
            </a:pPr>
            <a:endParaRPr lang="da-DK" sz="2400" dirty="0">
              <a:latin typeface="Montserrat" panose="00000500000000000000" pitchFamily="2" charset="0"/>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28173" y="711734"/>
            <a:ext cx="8362951" cy="748988"/>
          </a:xfrm>
          <a:prstGeom prst="rect">
            <a:avLst/>
          </a:prstGeom>
          <a:noFill/>
        </p:spPr>
        <p:txBody>
          <a:bodyPr wrap="square" rtlCol="0">
            <a:spAutoFit/>
          </a:bodyPr>
          <a:lstStyle/>
          <a:p>
            <a:r>
              <a:rPr lang="da-DK" sz="4267">
                <a:latin typeface="Montserrat Black" panose="00000A00000000000000" pitchFamily="2" charset="0"/>
              </a:rPr>
              <a:t>Udfoldelse af aftalen</a:t>
            </a:r>
            <a:endParaRPr lang="da-DK" sz="4267" b="1">
              <a:latin typeface="Montserrat Black" panose="00000A00000000000000" pitchFamily="2" charset="0"/>
            </a:endParaRPr>
          </a:p>
        </p:txBody>
      </p:sp>
      <p:pic>
        <p:nvPicPr>
          <p:cNvPr id="1026" name="Picture 2" descr="Ikon, Telefonen, Håndtegnede, Meddelelse">
            <a:extLst>
              <a:ext uri="{FF2B5EF4-FFF2-40B4-BE49-F238E27FC236}">
                <a16:creationId xmlns:a16="http://schemas.microsoft.com/office/drawing/2014/main" id="{1F95D09E-71A5-4428-9648-07D4B47DB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258" y="1892636"/>
            <a:ext cx="3856977" cy="397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19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åndtryk, Forretning, Aftale">
            <a:extLst>
              <a:ext uri="{FF2B5EF4-FFF2-40B4-BE49-F238E27FC236}">
                <a16:creationId xmlns:a16="http://schemas.microsoft.com/office/drawing/2014/main" id="{9C48135A-582E-48EA-A3F7-6A3FB5328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3199599"/>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4360296"/>
          </a:xfrm>
          <a:prstGeom prst="rect">
            <a:avLst/>
          </a:prstGeom>
          <a:noFill/>
        </p:spPr>
        <p:txBody>
          <a:bodyPr wrap="square" rtlCol="0">
            <a:spAutoFit/>
          </a:bodyPr>
          <a:lstStyle/>
          <a:p>
            <a:r>
              <a:rPr lang="da-DK" sz="3733" b="1" dirty="0">
                <a:latin typeface="Montserrat" pitchFamily="2" charset="77"/>
              </a:rPr>
              <a:t>OK21-forliget i staten</a:t>
            </a:r>
          </a:p>
          <a:p>
            <a:endParaRPr lang="da-DK" sz="3733" b="1" dirty="0">
              <a:latin typeface="Montserrat" pitchFamily="2" charset="77"/>
            </a:endParaRPr>
          </a:p>
          <a:p>
            <a:r>
              <a:rPr lang="da-DK" sz="3200" b="1" dirty="0">
                <a:latin typeface="Montserrat" pitchFamily="2" charset="77"/>
              </a:rPr>
              <a:t>Program</a:t>
            </a:r>
          </a:p>
          <a:p>
            <a:pPr marL="609585" indent="-609585">
              <a:buBlip>
                <a:blip r:embed="rId4"/>
              </a:buBlip>
            </a:pPr>
            <a:r>
              <a:rPr lang="da-DK" sz="2667" b="1" dirty="0">
                <a:latin typeface="Montserrat" pitchFamily="2" charset="77"/>
              </a:rPr>
              <a:t>Velkomst og indledning</a:t>
            </a:r>
          </a:p>
          <a:p>
            <a:pPr marL="609585" indent="-609585">
              <a:buBlip>
                <a:blip r:embed="rId4"/>
              </a:buBlip>
            </a:pPr>
            <a:r>
              <a:rPr lang="da-DK" sz="2667" b="1" dirty="0">
                <a:latin typeface="Montserrat" pitchFamily="2" charset="77"/>
              </a:rPr>
              <a:t>Forhandlingssystemet</a:t>
            </a:r>
          </a:p>
          <a:p>
            <a:pPr marL="609585" indent="-609585">
              <a:buBlip>
                <a:blip r:embed="rId4"/>
              </a:buBlip>
            </a:pPr>
            <a:r>
              <a:rPr lang="da-DK" sz="2667" b="1" dirty="0">
                <a:latin typeface="Montserrat" pitchFamily="2" charset="77"/>
              </a:rPr>
              <a:t>CFU forliget og Organisationsforhandlinger</a:t>
            </a:r>
          </a:p>
          <a:p>
            <a:pPr marL="609585" indent="-609585">
              <a:buBlip>
                <a:blip r:embed="rId4"/>
              </a:buBlip>
            </a:pPr>
            <a:r>
              <a:rPr lang="da-DK" sz="2667" b="1" dirty="0">
                <a:latin typeface="Montserrat" pitchFamily="2" charset="77"/>
              </a:rPr>
              <a:t>Orientering om A21</a:t>
            </a:r>
          </a:p>
          <a:p>
            <a:pPr marL="609585" indent="-609585">
              <a:buBlip>
                <a:blip r:embed="rId4"/>
              </a:buBlip>
            </a:pPr>
            <a:r>
              <a:rPr lang="da-DK" sz="2667" b="1" dirty="0">
                <a:latin typeface="Montserrat" pitchFamily="2" charset="77"/>
              </a:rPr>
              <a:t>Debat og spørgsmål </a:t>
            </a:r>
          </a:p>
          <a:p>
            <a:endParaRPr lang="da-DK" sz="3733" b="1" dirty="0"/>
          </a:p>
        </p:txBody>
      </p:sp>
    </p:spTree>
    <p:extLst>
      <p:ext uri="{BB962C8B-B14F-4D97-AF65-F5344CB8AC3E}">
        <p14:creationId xmlns:p14="http://schemas.microsoft.com/office/powerpoint/2010/main" val="319241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935113" y="893785"/>
            <a:ext cx="10149908" cy="5545877"/>
          </a:xfrm>
          <a:prstGeom prst="rect">
            <a:avLst/>
          </a:prstGeom>
          <a:noFill/>
        </p:spPr>
        <p:txBody>
          <a:bodyPr wrap="square" lIns="91440" tIns="45720" rIns="91440" bIns="45720" rtlCol="0" anchor="t">
            <a:spAutoFit/>
          </a:bodyPr>
          <a:lstStyle/>
          <a:p>
            <a:pPr algn="l"/>
            <a:r>
              <a:rPr lang="da-DK" sz="1700" b="1" u="sng" dirty="0">
                <a:latin typeface="Montserrat Medium" panose="00000600000000000000" pitchFamily="2" charset="0"/>
                <a:ea typeface="Calibri" panose="020F0502020204030204" pitchFamily="34" charset="0"/>
              </a:rPr>
              <a:t>Marts 2021: Optakt til afstemning om OK21 resultatet</a:t>
            </a:r>
          </a:p>
          <a:p>
            <a:pPr marL="456565" indent="-456565">
              <a:lnSpc>
                <a:spcPct val="105000"/>
              </a:lnSpc>
              <a:spcAft>
                <a:spcPts val="1067"/>
              </a:spcAft>
              <a:buBlip>
                <a:blip r:embed="rId3"/>
              </a:buBlip>
            </a:pPr>
            <a:r>
              <a:rPr lang="da-DK" sz="1700" dirty="0">
                <a:latin typeface="Montserrat"/>
                <a:ea typeface="Times New Roman" panose="02020603050405020304" pitchFamily="18" charset="0"/>
              </a:rPr>
              <a:t>FSL præsenterer OK resultatet samlet, herunder arbejdstidsaftaleresultatet </a:t>
            </a:r>
            <a:endParaRPr lang="da-DK" sz="1700" dirty="0">
              <a:latin typeface="Montserrat"/>
              <a:ea typeface="Calibri" panose="020F0502020204030204" pitchFamily="34" charset="0"/>
              <a:cs typeface="Calibri" panose="020F0502020204030204" pitchFamily="34" charset="0"/>
            </a:endParaRPr>
          </a:p>
          <a:p>
            <a:pPr algn="l"/>
            <a:r>
              <a:rPr lang="da-DK" sz="1700" b="1" dirty="0">
                <a:latin typeface="Montserrat"/>
                <a:ea typeface="Calibri" panose="020F0502020204030204" pitchFamily="34" charset="0"/>
              </a:rPr>
              <a:t> </a:t>
            </a:r>
            <a:r>
              <a:rPr lang="da-DK" sz="1700" b="1" u="sng" dirty="0">
                <a:latin typeface="Montserrat Medium" panose="00000600000000000000" pitchFamily="2" charset="0"/>
                <a:ea typeface="Calibri" panose="020F0502020204030204" pitchFamily="34" charset="0"/>
              </a:rPr>
              <a:t>JA OK21</a:t>
            </a:r>
            <a:endParaRPr lang="da-DK" sz="1700" u="sng" dirty="0">
              <a:latin typeface="Montserrat Medium" panose="00000600000000000000" pitchFamily="2" charset="0"/>
              <a:ea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cs typeface="Calibri"/>
              </a:rPr>
              <a:t>Forår/sommer 2021: Orienteringsmøder om A21 for skoler og tillidsrepræsentanter </a:t>
            </a:r>
            <a:br>
              <a:rPr lang="da-DK" sz="1700" dirty="0">
                <a:latin typeface="Montserrat"/>
                <a:ea typeface="Times New Roman" panose="02020603050405020304" pitchFamily="18" charset="0"/>
              </a:rPr>
            </a:br>
            <a:r>
              <a:rPr lang="da-DK" sz="1700" dirty="0">
                <a:latin typeface="Montserrat"/>
                <a:ea typeface="Times New Roman" panose="02020603050405020304" pitchFamily="18" charset="0"/>
                <a:cs typeface="Calibri"/>
              </a:rPr>
              <a:t>”Kick-</a:t>
            </a:r>
            <a:r>
              <a:rPr lang="da-DK" sz="1700" dirty="0" err="1">
                <a:latin typeface="Montserrat"/>
                <a:ea typeface="Times New Roman" panose="02020603050405020304" pitchFamily="18" charset="0"/>
                <a:cs typeface="Calibri"/>
              </a:rPr>
              <a:t>off</a:t>
            </a:r>
            <a:r>
              <a:rPr lang="da-DK" sz="1700" dirty="0">
                <a:latin typeface="Montserrat"/>
                <a:ea typeface="Times New Roman" panose="02020603050405020304" pitchFamily="18" charset="0"/>
                <a:cs typeface="Calibri"/>
              </a:rPr>
              <a:t>” fra Lærernes Centralorganisation og Medarbejder – og kompetencestyrelsen.</a:t>
            </a:r>
            <a:endParaRPr lang="da-DK" sz="1700" dirty="0">
              <a:latin typeface="Montserrat"/>
              <a:ea typeface="Calibri" panose="020F0502020204030204" pitchFamily="34" charset="0"/>
              <a:cs typeface="Calibri"/>
            </a:endParaRPr>
          </a:p>
          <a:p>
            <a:pPr marL="456565" indent="-456565">
              <a:lnSpc>
                <a:spcPct val="105000"/>
              </a:lnSpc>
              <a:buBlip>
                <a:blip r:embed="rId3"/>
              </a:buBlip>
            </a:pPr>
            <a:r>
              <a:rPr lang="da-DK" sz="1700" dirty="0">
                <a:latin typeface="Montserrat"/>
                <a:ea typeface="Times New Roman" panose="02020603050405020304" pitchFamily="18" charset="0"/>
              </a:rPr>
              <a:t>Efterår 2021: TR-Efteruddannelse teknisk gennemgang af A21</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rPr>
              <a:t>Vinter 2021/2022: Forpligtende samarbejde mellem tillidsrepræsentant/FSL og ledelsen igangsættes som optakt til, at aftalens øvrige dele træder i kraft for skoleåret 2022/2023.</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buBlip>
                <a:blip r:embed="rId3"/>
              </a:buBlip>
            </a:pPr>
            <a:r>
              <a:rPr lang="da-DK" sz="1700" dirty="0">
                <a:latin typeface="Montserrat"/>
                <a:ea typeface="Times New Roman" panose="02020603050405020304" pitchFamily="18" charset="0"/>
              </a:rPr>
              <a:t>August 2022: Alle aftalens dele er gældende for skoleåret 2022/2023.</a:t>
            </a:r>
            <a:endParaRPr lang="da-DK" sz="1700" dirty="0">
              <a:latin typeface="Montserrat"/>
              <a:ea typeface="Calibri" panose="020F0502020204030204" pitchFamily="34" charset="0"/>
              <a:cs typeface="Calibri" panose="020F0502020204030204" pitchFamily="34" charset="0"/>
            </a:endParaRPr>
          </a:p>
          <a:p>
            <a:pPr marL="456565" indent="-456565">
              <a:lnSpc>
                <a:spcPct val="105000"/>
              </a:lnSpc>
              <a:spcAft>
                <a:spcPts val="1067"/>
              </a:spcAft>
              <a:buBlip>
                <a:blip r:embed="rId3"/>
              </a:buBlip>
            </a:pPr>
            <a:r>
              <a:rPr lang="da-DK" sz="1700" dirty="0">
                <a:latin typeface="Montserrat"/>
                <a:ea typeface="Times New Roman" panose="02020603050405020304" pitchFamily="18" charset="0"/>
              </a:rPr>
              <a:t>Medio 2023: Der indhentes fælles viden fra skoler og tillidsrepræsentanter om erfaringer med samarbejdssporet. Erfaringerne bruges til at drøfte, hvordan arbejdstidsaftalen understøtter de lokale parters drøftelser af sammenhængen mellem arbejdstid og opgaver samt et rimeligt forhold mellem undervisning og forberedelse. Lærernes Centralorganisation og Medarbejder -og kompetencestyrelsen. Gentages årligt.</a:t>
            </a:r>
            <a:endParaRPr lang="da-DK" sz="1700" dirty="0">
              <a:latin typeface="Montserrat"/>
              <a:ea typeface="Calibri" panose="020F0502020204030204" pitchFamily="34" charset="0"/>
              <a:cs typeface="Calibri" panose="020F0502020204030204" pitchFamily="34" charset="0"/>
            </a:endParaRPr>
          </a:p>
          <a:p>
            <a:pPr algn="l"/>
            <a:r>
              <a:rPr lang="da-DK" sz="1700" b="1" u="sng" dirty="0">
                <a:latin typeface="Montserrat Medium" panose="00000600000000000000" pitchFamily="2" charset="0"/>
                <a:ea typeface="Calibri" panose="020F0502020204030204" pitchFamily="34" charset="0"/>
              </a:rPr>
              <a:t>NEJ OK21</a:t>
            </a:r>
            <a:endParaRPr lang="da-DK" sz="1700" b="1" u="sng" dirty="0">
              <a:latin typeface="Montserrat Medium" panose="00000600000000000000" pitchFamily="2" charset="0"/>
              <a:ea typeface="Calibri" panose="020F0502020204030204" pitchFamily="34" charset="0"/>
              <a:cs typeface="Calibri"/>
            </a:endParaRPr>
          </a:p>
          <a:p>
            <a:pPr marL="285750" indent="-285750">
              <a:buBlip>
                <a:blip r:embed="rId4"/>
              </a:buBlip>
            </a:pPr>
            <a:r>
              <a:rPr lang="da-DK" sz="1700" dirty="0">
                <a:latin typeface="Montserrat"/>
                <a:cs typeface="Calibri"/>
              </a:rPr>
              <a:t>Frie Skolers Lærerforening anbefaler Lærernes Centralorganisation et "nej" til forliget. </a:t>
            </a:r>
          </a:p>
          <a:p>
            <a:pPr marL="285750" indent="-285750">
              <a:buBlip>
                <a:blip r:embed="rId4"/>
              </a:buBlip>
            </a:pPr>
            <a:r>
              <a:rPr lang="da-DK" sz="1700" dirty="0">
                <a:latin typeface="Montserrat"/>
                <a:cs typeface="Calibri"/>
              </a:rPr>
              <a:t>Lærernes Centralorganisations forretningsudvalg </a:t>
            </a:r>
            <a:r>
              <a:rPr lang="da-DK" sz="1700" dirty="0">
                <a:latin typeface="Montserrat" panose="00000500000000000000" pitchFamily="2" charset="0"/>
              </a:rPr>
              <a:t>tager stilling til det samlede resultat af de statslige afstemninger.</a:t>
            </a:r>
          </a:p>
        </p:txBody>
      </p:sp>
      <p:sp>
        <p:nvSpPr>
          <p:cNvPr id="3" name="Tekstfelt 2">
            <a:extLst>
              <a:ext uri="{FF2B5EF4-FFF2-40B4-BE49-F238E27FC236}">
                <a16:creationId xmlns:a16="http://schemas.microsoft.com/office/drawing/2014/main" id="{AAC75632-7DDE-7D4B-83A0-DB33E5D147E1}"/>
              </a:ext>
            </a:extLst>
          </p:cNvPr>
          <p:cNvSpPr txBox="1"/>
          <p:nvPr/>
        </p:nvSpPr>
        <p:spPr>
          <a:xfrm>
            <a:off x="935114" y="114086"/>
            <a:ext cx="8362951" cy="748988"/>
          </a:xfrm>
          <a:prstGeom prst="rect">
            <a:avLst/>
          </a:prstGeom>
          <a:noFill/>
        </p:spPr>
        <p:txBody>
          <a:bodyPr wrap="square" rtlCol="0">
            <a:spAutoFit/>
          </a:bodyPr>
          <a:lstStyle/>
          <a:p>
            <a:r>
              <a:rPr lang="da-DK" sz="4267" dirty="0">
                <a:latin typeface="Montserrat Black" panose="00000A00000000000000" pitchFamily="2" charset="0"/>
              </a:rPr>
              <a:t>Tidsplan</a:t>
            </a:r>
            <a:endParaRPr lang="da-DK" sz="4267" b="1" dirty="0">
              <a:latin typeface="Montserrat Black" panose="00000A00000000000000" pitchFamily="2" charset="0"/>
            </a:endParaRPr>
          </a:p>
        </p:txBody>
      </p:sp>
    </p:spTree>
    <p:extLst>
      <p:ext uri="{BB962C8B-B14F-4D97-AF65-F5344CB8AC3E}">
        <p14:creationId xmlns:p14="http://schemas.microsoft.com/office/powerpoint/2010/main" val="377836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a:normAutofit/>
          </a:bodyPr>
          <a:lstStyle/>
          <a:p>
            <a:pPr algn="l"/>
            <a:endParaRPr lang="da-DK" b="1" u="sng"/>
          </a:p>
          <a:p>
            <a:pPr algn="l"/>
            <a:r>
              <a:rPr lang="da-DK" b="1" u="sng"/>
              <a:t>Aftalens 3 spor</a:t>
            </a:r>
          </a:p>
          <a:p>
            <a:pPr algn="l"/>
            <a:endParaRPr lang="da-DK" b="1" u="sng"/>
          </a:p>
          <a:p>
            <a:pPr algn="l"/>
            <a:endParaRPr lang="da-DK" b="1" u="sng"/>
          </a:p>
          <a:p>
            <a:pPr algn="l"/>
            <a:endParaRPr lang="da-DK" b="1" u="sng"/>
          </a:p>
        </p:txBody>
      </p:sp>
      <p:pic>
        <p:nvPicPr>
          <p:cNvPr id="110" name="Billede 110" descr="Et billede, der indeholder indendørs, ser, værelse, bord&#10;&#10;Beskrivelsen er genereret automatisk">
            <a:extLst>
              <a:ext uri="{FF2B5EF4-FFF2-40B4-BE49-F238E27FC236}">
                <a16:creationId xmlns:a16="http://schemas.microsoft.com/office/drawing/2014/main" id="{599BB79D-0894-4868-B1CD-A550514A76FA}"/>
              </a:ext>
            </a:extLst>
          </p:cNvPr>
          <p:cNvPicPr>
            <a:picLocks noChangeAspect="1"/>
          </p:cNvPicPr>
          <p:nvPr/>
        </p:nvPicPr>
        <p:blipFill>
          <a:blip r:embed="rId3"/>
          <a:stretch>
            <a:fillRect/>
          </a:stretch>
        </p:blipFill>
        <p:spPr>
          <a:xfrm>
            <a:off x="9318487" y="2077821"/>
            <a:ext cx="2433983" cy="1653225"/>
          </a:xfrm>
          <a:prstGeom prst="rect">
            <a:avLst/>
          </a:prstGeom>
        </p:spPr>
      </p:pic>
      <p:graphicFrame>
        <p:nvGraphicFramePr>
          <p:cNvPr id="6" name="Diagram 5">
            <a:extLst>
              <a:ext uri="{FF2B5EF4-FFF2-40B4-BE49-F238E27FC236}">
                <a16:creationId xmlns:a16="http://schemas.microsoft.com/office/drawing/2014/main" id="{3A2D7444-FE23-4D4A-B577-BFA7E99ADC6A}"/>
              </a:ext>
            </a:extLst>
          </p:cNvPr>
          <p:cNvGraphicFramePr/>
          <p:nvPr/>
        </p:nvGraphicFramePr>
        <p:xfrm>
          <a:off x="2631881" y="2076592"/>
          <a:ext cx="7426519" cy="4776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459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0" b="1">
                <a:ea typeface="+mn-lt"/>
                <a:cs typeface="+mn-lt"/>
              </a:rPr>
              <a:t>Fælles generelle bestemmelser</a:t>
            </a:r>
            <a:endParaRPr lang="da-DK" sz="6000" b="1">
              <a:cs typeface="Calibri"/>
            </a:endParaRPr>
          </a:p>
          <a:p>
            <a:pPr algn="ctr"/>
            <a:endParaRPr lang="da-DK">
              <a:cs typeface="Calibri"/>
            </a:endParaRPr>
          </a:p>
        </p:txBody>
      </p:sp>
    </p:spTree>
    <p:extLst>
      <p:ext uri="{BB962C8B-B14F-4D97-AF65-F5344CB8AC3E}">
        <p14:creationId xmlns:p14="http://schemas.microsoft.com/office/powerpoint/2010/main" val="25924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988611" y="1719400"/>
            <a:ext cx="11016531" cy="4785048"/>
          </a:xfrm>
        </p:spPr>
        <p:txBody>
          <a:bodyPr vert="horz" lIns="91440" tIns="45720" rIns="91440" bIns="45720" rtlCol="0" anchor="t">
            <a:normAutofit/>
          </a:bodyPr>
          <a:lstStyle/>
          <a:p>
            <a:pPr algn="l"/>
            <a:endParaRPr lang="da-DK" b="1" u="sng" dirty="0"/>
          </a:p>
          <a:p>
            <a:pPr algn="l"/>
            <a:r>
              <a:rPr lang="da-DK" b="1" u="sng" dirty="0">
                <a:latin typeface="Montserrat SemiBold"/>
              </a:rPr>
              <a:t>§ 1 Fælles generelle bestemmelser:</a:t>
            </a:r>
            <a:endParaRPr lang="en-US" dirty="0">
              <a:latin typeface="Montserrat SemiBold"/>
            </a:endParaRPr>
          </a:p>
          <a:p>
            <a:pPr marL="342900" indent="-342900" algn="l">
              <a:buBlip>
                <a:blip r:embed="rId3"/>
              </a:buBlip>
            </a:pPr>
            <a:r>
              <a:rPr lang="da-DK" sz="1800" dirty="0">
                <a:latin typeface="Montserrat" panose="00000500000000000000" pitchFamily="2" charset="0"/>
              </a:rPr>
              <a:t>Aftalen er gældende for alle undervisere på statens område</a:t>
            </a:r>
            <a:endParaRPr lang="en-US" sz="1800" dirty="0">
              <a:latin typeface="Montserrat" panose="00000500000000000000" pitchFamily="2" charset="0"/>
            </a:endParaRPr>
          </a:p>
          <a:p>
            <a:pPr marL="342900" indent="-342900" algn="l">
              <a:buBlip>
                <a:blip r:embed="rId3"/>
              </a:buBlip>
            </a:pPr>
            <a:r>
              <a:rPr lang="da-DK" sz="1800" dirty="0">
                <a:latin typeface="Montserrat" panose="00000500000000000000" pitchFamily="2" charset="0"/>
              </a:rPr>
              <a:t>På vores område både lærere og børnehaveklasseledere</a:t>
            </a:r>
            <a:endParaRPr lang="en-US" sz="1800" dirty="0">
              <a:latin typeface="Montserrat" panose="00000500000000000000" pitchFamily="2" charset="0"/>
            </a:endParaRPr>
          </a:p>
          <a:p>
            <a:pPr algn="l"/>
            <a:endParaRPr lang="da-DK" sz="1800" dirty="0">
              <a:latin typeface="Montserrat SemiBold"/>
            </a:endParaRPr>
          </a:p>
          <a:p>
            <a:pPr algn="l"/>
            <a:r>
              <a:rPr lang="da-DK" b="1" u="sng" dirty="0">
                <a:latin typeface="Montserrat SemiBold"/>
              </a:rPr>
              <a:t>§ 2 Særbestemmelser</a:t>
            </a:r>
            <a:endParaRPr lang="da-DK" dirty="0">
              <a:latin typeface="Montserrat SemiBold"/>
            </a:endParaRPr>
          </a:p>
          <a:p>
            <a:pPr marL="342900" indent="-342900" algn="l">
              <a:buBlip>
                <a:blip r:embed="rId3"/>
              </a:buBlip>
            </a:pPr>
            <a:r>
              <a:rPr lang="da-DK" sz="1800" dirty="0">
                <a:latin typeface="Montserrat" panose="00000500000000000000" pitchFamily="2" charset="0"/>
              </a:rPr>
              <a:t>Særbestemmelser i arbejdstidsprotokollater</a:t>
            </a:r>
            <a:endParaRPr lang="en-US" sz="1800" dirty="0">
              <a:latin typeface="Montserrat" panose="00000500000000000000" pitchFamily="2" charset="0"/>
              <a:cs typeface="Times New Roman"/>
            </a:endParaRPr>
          </a:p>
          <a:p>
            <a:pPr marL="800100" lvl="1" indent="-342900" algn="l">
              <a:buBlip>
                <a:blip r:embed="rId3"/>
              </a:buBlip>
            </a:pPr>
            <a:r>
              <a:rPr lang="da-DK" sz="1800" dirty="0">
                <a:latin typeface="Montserrat" panose="00000500000000000000" pitchFamily="2" charset="0"/>
                <a:cs typeface="Times New Roman"/>
              </a:rPr>
              <a:t>Dagarbejdere</a:t>
            </a:r>
            <a:r>
              <a:rPr lang="da-DK" sz="1800" dirty="0">
                <a:latin typeface="Montserrat" panose="00000500000000000000" pitchFamily="2" charset="0"/>
                <a:ea typeface="Calibri" panose="020F0502020204030204" pitchFamily="34" charset="0"/>
                <a:cs typeface="Times New Roman"/>
              </a:rPr>
              <a:t>: (Grundskolelærere)</a:t>
            </a:r>
          </a:p>
          <a:p>
            <a:pPr marL="800100" lvl="1" indent="-342900" algn="l">
              <a:buBlip>
                <a:blip r:embed="rId3"/>
              </a:buBlip>
            </a:pPr>
            <a:r>
              <a:rPr lang="da-DK" sz="1800" dirty="0">
                <a:latin typeface="Montserrat" panose="00000500000000000000" pitchFamily="2" charset="0"/>
                <a:ea typeface="Calibri" panose="020F0502020204030204" pitchFamily="34" charset="0"/>
                <a:cs typeface="Times New Roman"/>
              </a:rPr>
              <a:t>Arbejdstid normalt placeret fra kl. 06 til kl. 19 på ugens 5 første dage</a:t>
            </a:r>
            <a:endParaRPr lang="en-US" sz="1800" dirty="0">
              <a:latin typeface="Montserrat" panose="00000500000000000000" pitchFamily="2" charset="0"/>
              <a:ea typeface="Calibri" panose="020F0502020204030204" pitchFamily="34" charset="0"/>
              <a:cs typeface="Times New Roman"/>
            </a:endParaRPr>
          </a:p>
          <a:p>
            <a:pPr lvl="1" algn="l"/>
            <a:endParaRPr lang="da-DK" sz="1800" dirty="0">
              <a:latin typeface="Montserrat" panose="00000500000000000000" pitchFamily="2" charset="0"/>
              <a:ea typeface="Calibri" panose="020F0502020204030204" pitchFamily="34" charset="0"/>
              <a:cs typeface="Times New Roman"/>
            </a:endParaRPr>
          </a:p>
          <a:p>
            <a:pPr marL="800100" lvl="1" indent="-342900" algn="l">
              <a:buBlip>
                <a:blip r:embed="rId3"/>
              </a:buBlip>
            </a:pPr>
            <a:r>
              <a:rPr lang="da-DK" sz="1800" dirty="0">
                <a:latin typeface="Montserrat" panose="00000500000000000000" pitchFamily="2" charset="0"/>
                <a:ea typeface="Calibri" panose="020F0502020204030204" pitchFamily="34" charset="0"/>
                <a:cs typeface="Times New Roman"/>
              </a:rPr>
              <a:t>Døgnarbejdere (Efterskolelærere og kostskolelærere)</a:t>
            </a:r>
            <a:endParaRPr lang="en-US" sz="1800" dirty="0">
              <a:latin typeface="Montserrat" panose="00000500000000000000" pitchFamily="2" charset="0"/>
              <a:ea typeface="Calibri" panose="020F0502020204030204" pitchFamily="34" charset="0"/>
              <a:cs typeface="Times New Roman"/>
            </a:endParaRPr>
          </a:p>
          <a:p>
            <a:pPr marL="800100" lvl="1" indent="-342900" algn="l">
              <a:buBlip>
                <a:blip r:embed="rId3"/>
              </a:buBlip>
            </a:pPr>
            <a:r>
              <a:rPr lang="da-DK" sz="1800" dirty="0">
                <a:latin typeface="Montserrat" panose="00000500000000000000" pitchFamily="2" charset="0"/>
                <a:ea typeface="Calibri" panose="020F0502020204030204" pitchFamily="34" charset="0"/>
                <a:cs typeface="Times New Roman"/>
              </a:rPr>
              <a:t>Lærere hvis arbejdstid </a:t>
            </a:r>
            <a:r>
              <a:rPr lang="da-DK" sz="1800" b="1" dirty="0">
                <a:latin typeface="Montserrat" panose="00000500000000000000" pitchFamily="2" charset="0"/>
                <a:ea typeface="Calibri" panose="020F0502020204030204" pitchFamily="34" charset="0"/>
                <a:cs typeface="Times New Roman"/>
              </a:rPr>
              <a:t>normalt</a:t>
            </a:r>
            <a:r>
              <a:rPr lang="da-DK" sz="1800" dirty="0">
                <a:latin typeface="Montserrat" panose="00000500000000000000" pitchFamily="2" charset="0"/>
                <a:ea typeface="Calibri" panose="020F0502020204030204" pitchFamily="34" charset="0"/>
                <a:cs typeface="Times New Roman"/>
              </a:rPr>
              <a:t> er placeret helt eller delvis uden for dette tidsrum</a:t>
            </a:r>
            <a:endParaRPr lang="en-US" sz="1800" dirty="0">
              <a:latin typeface="Montserrat" panose="00000500000000000000" pitchFamily="2" charset="0"/>
              <a:ea typeface="Calibri" panose="020F0502020204030204" pitchFamily="34" charset="0"/>
              <a:cs typeface="Times New Roman"/>
            </a:endParaRPr>
          </a:p>
          <a:p>
            <a:pPr algn="l"/>
            <a:endParaRPr lang="da-DK" sz="1800" dirty="0">
              <a:latin typeface="Montserrat" panose="00000500000000000000" pitchFamily="2" charset="0"/>
              <a:ea typeface="Calibri" panose="020F0502020204030204" pitchFamily="34" charset="0"/>
              <a:cs typeface="Times New Roman"/>
            </a:endParaRPr>
          </a:p>
          <a:p>
            <a:pPr algn="l"/>
            <a:endParaRPr lang="da-DK" sz="1800" dirty="0">
              <a:latin typeface="Montserrat SemiBold"/>
              <a:ea typeface="Calibri" panose="020F0502020204030204" pitchFamily="34" charset="0"/>
              <a:cs typeface="Times New Roman"/>
            </a:endParaRPr>
          </a:p>
          <a:p>
            <a:pPr algn="l"/>
            <a:endParaRPr lang="da-DK" sz="1800" dirty="0">
              <a:latin typeface="Montserrat SemiBold"/>
              <a:ea typeface="Calibri" panose="020F0502020204030204" pitchFamily="34" charset="0"/>
              <a:cs typeface="Times New Roman"/>
            </a:endParaRPr>
          </a:p>
          <a:p>
            <a:pPr algn="l"/>
            <a:endParaRPr lang="da-DK" sz="1800" dirty="0">
              <a:latin typeface="Montserrat SemiBold"/>
              <a:ea typeface="Calibri" panose="020F0502020204030204" pitchFamily="34" charset="0"/>
              <a:cs typeface="Times New Roman"/>
            </a:endParaRPr>
          </a:p>
          <a:p>
            <a:pPr algn="l"/>
            <a:endParaRPr lang="da-DK" b="1" u="sng" dirty="0">
              <a:latin typeface="Montserrat SemiBold"/>
              <a:cs typeface="Times New Roman"/>
            </a:endParaRPr>
          </a:p>
          <a:p>
            <a:pPr algn="l"/>
            <a:endParaRPr lang="da-DK" sz="1800" dirty="0">
              <a:latin typeface="Montserrat Medium"/>
              <a:cs typeface="Times New Roman"/>
            </a:endParaRPr>
          </a:p>
          <a:p>
            <a:pPr algn="l"/>
            <a:endParaRPr lang="da-DK" sz="1800" dirty="0">
              <a:latin typeface="Montserrat SemiBold"/>
            </a:endParaRPr>
          </a:p>
        </p:txBody>
      </p:sp>
      <p:pic>
        <p:nvPicPr>
          <p:cNvPr id="4" name="Billede 4">
            <a:extLst>
              <a:ext uri="{FF2B5EF4-FFF2-40B4-BE49-F238E27FC236}">
                <a16:creationId xmlns:a16="http://schemas.microsoft.com/office/drawing/2014/main" id="{2048E9F0-FD5A-4504-ACDE-03C7926C9EFD}"/>
              </a:ext>
            </a:extLst>
          </p:cNvPr>
          <p:cNvPicPr>
            <a:picLocks noChangeAspect="1"/>
          </p:cNvPicPr>
          <p:nvPr/>
        </p:nvPicPr>
        <p:blipFill>
          <a:blip r:embed="rId4"/>
          <a:stretch>
            <a:fillRect/>
          </a:stretch>
        </p:blipFill>
        <p:spPr>
          <a:xfrm>
            <a:off x="8890416" y="2935236"/>
            <a:ext cx="2743200" cy="1828800"/>
          </a:xfrm>
          <a:prstGeom prst="rect">
            <a:avLst/>
          </a:prstGeom>
        </p:spPr>
      </p:pic>
    </p:spTree>
    <p:extLst>
      <p:ext uri="{BB962C8B-B14F-4D97-AF65-F5344CB8AC3E}">
        <p14:creationId xmlns:p14="http://schemas.microsoft.com/office/powerpoint/2010/main" val="267261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90182" y="1719400"/>
            <a:ext cx="11961457" cy="5071744"/>
          </a:xfrm>
        </p:spPr>
        <p:txBody>
          <a:bodyPr vert="horz" lIns="91440" tIns="45720" rIns="91440" bIns="45720" rtlCol="0" anchor="t">
            <a:normAutofit/>
          </a:bodyPr>
          <a:lstStyle/>
          <a:p>
            <a:pPr algn="l"/>
            <a:r>
              <a:rPr lang="da-DK" b="1" u="sng" dirty="0">
                <a:latin typeface="Montserrat SemiBold"/>
              </a:rPr>
              <a:t>§3 Fælles generelle bestemmelser:</a:t>
            </a:r>
          </a:p>
          <a:p>
            <a:pPr algn="l"/>
            <a:endParaRPr lang="da-DK" b="1" u="sng" dirty="0"/>
          </a:p>
          <a:p>
            <a:pPr marL="342900" indent="-342900" algn="l">
              <a:buBlip>
                <a:blip r:embed="rId3"/>
              </a:buBlip>
            </a:pPr>
            <a:r>
              <a:rPr lang="da-DK" sz="2000" dirty="0">
                <a:latin typeface="Montserrat" panose="00000500000000000000" pitchFamily="2" charset="0"/>
              </a:rPr>
              <a:t>Der kan indgås lokalaftaler der supplerer eller fraviger aftalen</a:t>
            </a:r>
          </a:p>
          <a:p>
            <a:pPr marL="342900" indent="-342900" algn="l">
              <a:buBlip>
                <a:blip r:embed="rId3"/>
              </a:buBlip>
            </a:pPr>
            <a:endParaRPr lang="da-DK" dirty="0">
              <a:latin typeface="Montserrat" panose="00000500000000000000" pitchFamily="2" charset="0"/>
            </a:endParaRPr>
          </a:p>
          <a:p>
            <a:pPr marL="800100" lvl="1" indent="-342900" algn="l">
              <a:buBlip>
                <a:blip r:embed="rId3"/>
              </a:buBlip>
            </a:pPr>
            <a:r>
              <a:rPr lang="da-DK" dirty="0">
                <a:latin typeface="Montserrat" panose="00000500000000000000" pitchFamily="2" charset="0"/>
              </a:rPr>
              <a:t>Der er dog begrænsninger for lokalaftaler i forhold til hviletidsbestemmelserne.</a:t>
            </a:r>
          </a:p>
          <a:p>
            <a:pPr marL="1257300" lvl="2" indent="-342900" algn="l">
              <a:buBlip>
                <a:blip r:embed="rId3"/>
              </a:buBlip>
            </a:pPr>
            <a:r>
              <a:rPr lang="da-DK" sz="2000" dirty="0">
                <a:latin typeface="Montserrat" panose="00000500000000000000" pitchFamily="2" charset="0"/>
              </a:rPr>
              <a:t>For dagarbejdere og ansatte på grundskoler med kostafdelinger protokollat 1</a:t>
            </a:r>
          </a:p>
          <a:p>
            <a:pPr marL="1257300" lvl="2" indent="-342900" algn="l">
              <a:buBlip>
                <a:blip r:embed="rId3"/>
              </a:buBlip>
            </a:pPr>
            <a:r>
              <a:rPr lang="da-DK" sz="2000" dirty="0">
                <a:latin typeface="Montserrat" panose="00000500000000000000" pitchFamily="2" charset="0"/>
              </a:rPr>
              <a:t>For døgnarbejdere (efterskolelærere)bilag 10</a:t>
            </a:r>
          </a:p>
          <a:p>
            <a:pPr marL="1257300" lvl="2" indent="-342900" algn="l">
              <a:buBlip>
                <a:blip r:embed="rId3"/>
              </a:buBlip>
            </a:pPr>
            <a:endParaRPr lang="da-DK" sz="2000" dirty="0">
              <a:latin typeface="Montserrat" panose="00000500000000000000" pitchFamily="2" charset="0"/>
            </a:endParaRPr>
          </a:p>
          <a:p>
            <a:pPr marL="1257300" lvl="2" indent="-342900" algn="l">
              <a:buBlip>
                <a:blip r:embed="rId3"/>
              </a:buBlip>
            </a:pPr>
            <a:r>
              <a:rPr lang="da-DK" sz="2000" dirty="0">
                <a:latin typeface="Montserrat" panose="00000500000000000000" pitchFamily="2" charset="0"/>
              </a:rPr>
              <a:t>Eksisterende</a:t>
            </a:r>
            <a:r>
              <a:rPr lang="da-DK" sz="2000" b="1" dirty="0">
                <a:latin typeface="Montserrat" panose="00000500000000000000" pitchFamily="2" charset="0"/>
              </a:rPr>
              <a:t> </a:t>
            </a:r>
            <a:r>
              <a:rPr lang="da-DK" sz="2000" dirty="0">
                <a:latin typeface="Montserrat" panose="00000500000000000000" pitchFamily="2" charset="0"/>
              </a:rPr>
              <a:t>lokalaftaler opsiges </a:t>
            </a:r>
            <a:r>
              <a:rPr lang="da-DK" sz="2000" b="1" dirty="0">
                <a:latin typeface="Montserrat" panose="00000500000000000000" pitchFamily="2" charset="0"/>
              </a:rPr>
              <a:t>ikke</a:t>
            </a:r>
            <a:r>
              <a:rPr lang="da-DK" sz="2000" dirty="0">
                <a:latin typeface="Montserrat" panose="00000500000000000000" pitchFamily="2" charset="0"/>
              </a:rPr>
              <a:t> automatisk med indgåelse af denne arbejdstidsaftale. Normale regler for opsigelse af lokalaftaler er gældende.</a:t>
            </a:r>
          </a:p>
          <a:p>
            <a:pPr marL="1257300" lvl="2" indent="-342900" algn="l">
              <a:buChar char="•"/>
            </a:pPr>
            <a:endParaRPr lang="da-DK" sz="2000" dirty="0">
              <a:latin typeface="Montserrat"/>
            </a:endParaRPr>
          </a:p>
          <a:p>
            <a:pPr marL="342900" indent="-342900" algn="l">
              <a:buChar char="•"/>
            </a:pPr>
            <a:endParaRPr lang="da-DK" sz="2000" dirty="0"/>
          </a:p>
        </p:txBody>
      </p:sp>
    </p:spTree>
    <p:extLst>
      <p:ext uri="{BB962C8B-B14F-4D97-AF65-F5344CB8AC3E}">
        <p14:creationId xmlns:p14="http://schemas.microsoft.com/office/powerpoint/2010/main" val="386161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636728"/>
          </a:xfrm>
        </p:spPr>
        <p:txBody>
          <a:bodyPr vert="horz" lIns="91440" tIns="45720" rIns="91440" bIns="45720" rtlCol="0" anchor="t">
            <a:normAutofit/>
          </a:bodyPr>
          <a:lstStyle/>
          <a:p>
            <a:pPr algn="l"/>
            <a:r>
              <a:rPr lang="da-DK" b="1" u="sng" dirty="0">
                <a:latin typeface="Montserrat SemiBold"/>
              </a:rPr>
              <a:t>Kapitel 2a. Fællesbestemmelser – 3 væsentlige ændringer</a:t>
            </a:r>
          </a:p>
          <a:p>
            <a:pPr algn="l"/>
            <a:endParaRPr lang="da-DK" b="1" u="sng" dirty="0"/>
          </a:p>
          <a:p>
            <a:pPr marL="342900" indent="-342900" algn="l">
              <a:buBlip>
                <a:blip r:embed="rId3"/>
              </a:buBlip>
            </a:pPr>
            <a:r>
              <a:rPr lang="da-DK" dirty="0">
                <a:latin typeface="Montserrat" panose="00000500000000000000" pitchFamily="2" charset="0"/>
              </a:rPr>
              <a:t>Den årlige arbejdstid udgør 1.924 timer.</a:t>
            </a:r>
          </a:p>
          <a:p>
            <a:pPr marL="342900" indent="-342900" algn="l">
              <a:buBlip>
                <a:blip r:embed="rId3"/>
              </a:buBlip>
            </a:pPr>
            <a:r>
              <a:rPr lang="da-DK" dirty="0">
                <a:latin typeface="Montserrat" panose="00000500000000000000" pitchFamily="2" charset="0"/>
              </a:rPr>
              <a:t>Statusopgørelse på arbejdstiden hver 3. måned</a:t>
            </a:r>
          </a:p>
          <a:p>
            <a:pPr marL="342900" indent="-342900" algn="l">
              <a:buBlip>
                <a:blip r:embed="rId3"/>
              </a:buBlip>
            </a:pPr>
            <a:r>
              <a:rPr lang="da-DK" dirty="0">
                <a:latin typeface="Montserrat" panose="00000500000000000000" pitchFamily="2" charset="0"/>
              </a:rPr>
              <a:t>Minimum 4 timers arbejdsdag</a:t>
            </a:r>
          </a:p>
          <a:p>
            <a:endParaRPr lang="da-DK" dirty="0">
              <a:latin typeface="Montserrat" panose="00000500000000000000" pitchFamily="2" charset="0"/>
            </a:endParaRPr>
          </a:p>
        </p:txBody>
      </p:sp>
      <p:pic>
        <p:nvPicPr>
          <p:cNvPr id="4" name="Billede 4">
            <a:extLst>
              <a:ext uri="{FF2B5EF4-FFF2-40B4-BE49-F238E27FC236}">
                <a16:creationId xmlns:a16="http://schemas.microsoft.com/office/drawing/2014/main" id="{F9689C48-7929-4DBC-9A1B-99F70B7E44C4}"/>
              </a:ext>
            </a:extLst>
          </p:cNvPr>
          <p:cNvPicPr>
            <a:picLocks noChangeAspect="1"/>
          </p:cNvPicPr>
          <p:nvPr/>
        </p:nvPicPr>
        <p:blipFill>
          <a:blip r:embed="rId4"/>
          <a:stretch>
            <a:fillRect/>
          </a:stretch>
        </p:blipFill>
        <p:spPr>
          <a:xfrm rot="720000">
            <a:off x="8607116" y="2398643"/>
            <a:ext cx="1791598" cy="3010453"/>
          </a:xfrm>
          <a:prstGeom prst="rect">
            <a:avLst/>
          </a:prstGeom>
        </p:spPr>
      </p:pic>
    </p:spTree>
    <p:extLst>
      <p:ext uri="{BB962C8B-B14F-4D97-AF65-F5344CB8AC3E}">
        <p14:creationId xmlns:p14="http://schemas.microsoft.com/office/powerpoint/2010/main" val="218425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pic>
        <p:nvPicPr>
          <p:cNvPr id="4" name="Billede 4">
            <a:extLst>
              <a:ext uri="{FF2B5EF4-FFF2-40B4-BE49-F238E27FC236}">
                <a16:creationId xmlns:a16="http://schemas.microsoft.com/office/drawing/2014/main" id="{819129CD-5974-48FD-9B90-A53A6352EF82}"/>
              </a:ext>
            </a:extLst>
          </p:cNvPr>
          <p:cNvPicPr>
            <a:picLocks noChangeAspect="1"/>
          </p:cNvPicPr>
          <p:nvPr/>
        </p:nvPicPr>
        <p:blipFill>
          <a:blip r:embed="rId3"/>
          <a:stretch>
            <a:fillRect/>
          </a:stretch>
        </p:blipFill>
        <p:spPr>
          <a:xfrm rot="1080000">
            <a:off x="9281151" y="3631560"/>
            <a:ext cx="3383721" cy="3383721"/>
          </a:xfrm>
          <a:prstGeom prst="rect">
            <a:avLst/>
          </a:prstGeom>
        </p:spPr>
      </p:pic>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719400"/>
            <a:ext cx="10634428" cy="4628203"/>
          </a:xfrm>
        </p:spPr>
        <p:txBody>
          <a:bodyPr vert="horz" lIns="91440" tIns="45720" rIns="91440" bIns="45720" rtlCol="0" anchor="t">
            <a:normAutofit/>
          </a:bodyPr>
          <a:lstStyle/>
          <a:p>
            <a:pPr algn="l"/>
            <a:r>
              <a:rPr lang="da-DK" b="1" u="sng" dirty="0">
                <a:latin typeface="Montserrat SemiBold"/>
              </a:rPr>
              <a:t>Kapitel 2a. Fællesbestemmelser – om opgaveoversigten</a:t>
            </a:r>
          </a:p>
          <a:p>
            <a:pPr algn="l"/>
            <a:endParaRPr lang="da-DK" b="1" u="sng" dirty="0">
              <a:latin typeface="Montserrat SemiBold"/>
            </a:endParaRPr>
          </a:p>
          <a:p>
            <a:pPr marL="342900" indent="-342900" algn="l">
              <a:buBlip>
                <a:blip r:embed="rId4"/>
              </a:buBlip>
            </a:pPr>
            <a:r>
              <a:rPr lang="da-DK" dirty="0">
                <a:latin typeface="Montserrat" panose="00000500000000000000" pitchFamily="2" charset="0"/>
              </a:rPr>
              <a:t>Opgaveoversigten udleveres til læreren senest 5 uger før normperiodens begyndelse.</a:t>
            </a:r>
          </a:p>
          <a:p>
            <a:pPr marL="342900" indent="-342900" algn="l">
              <a:buBlip>
                <a:blip r:embed="rId4"/>
              </a:buBlip>
            </a:pPr>
            <a:r>
              <a:rPr lang="da-DK" dirty="0">
                <a:latin typeface="Montserrat" panose="00000500000000000000" pitchFamily="2" charset="0"/>
              </a:rPr>
              <a:t>Opgaveoversigten udarbejdes af ledelsen efter drøftelse med læreren.</a:t>
            </a:r>
          </a:p>
          <a:p>
            <a:pPr marL="342900" indent="-342900" algn="l">
              <a:buBlip>
                <a:blip r:embed="rId4"/>
              </a:buBlip>
            </a:pPr>
            <a:r>
              <a:rPr lang="da-DK" dirty="0">
                <a:latin typeface="Montserrat" panose="00000500000000000000" pitchFamily="2" charset="0"/>
              </a:rPr>
              <a:t>Drøftelsen skal </a:t>
            </a:r>
          </a:p>
          <a:p>
            <a:pPr marL="800100" lvl="1" indent="-342900" algn="l">
              <a:buBlip>
                <a:blip r:embed="rId4"/>
              </a:buBlip>
            </a:pPr>
            <a:r>
              <a:rPr lang="da-DK" dirty="0">
                <a:latin typeface="Montserrat" panose="00000500000000000000" pitchFamily="2" charset="0"/>
              </a:rPr>
              <a:t>danne grundlag for vurdering af sammenhængen mellem opgaver og arbejdstid</a:t>
            </a:r>
          </a:p>
          <a:p>
            <a:pPr marL="800100" lvl="1" indent="-342900" algn="l">
              <a:buBlip>
                <a:blip r:embed="rId4"/>
              </a:buBlip>
            </a:pPr>
            <a:r>
              <a:rPr lang="da-DK" dirty="0">
                <a:latin typeface="Montserrat" panose="00000500000000000000" pitchFamily="2" charset="0"/>
              </a:rPr>
              <a:t>understøtte en rimelig sammenhæng mellem undervisning og forberedelsestid</a:t>
            </a:r>
            <a:r>
              <a:rPr lang="da-DK" dirty="0">
                <a:latin typeface="Montserrat SemiBold"/>
              </a:rPr>
              <a:t>.</a:t>
            </a:r>
            <a:endParaRPr lang="da-DK" dirty="0"/>
          </a:p>
          <a:p>
            <a:pPr algn="l"/>
            <a:endParaRPr lang="da-DK" dirty="0">
              <a:latin typeface="Montserrat SemiBold"/>
            </a:endParaRPr>
          </a:p>
        </p:txBody>
      </p:sp>
    </p:spTree>
    <p:extLst>
      <p:ext uri="{BB962C8B-B14F-4D97-AF65-F5344CB8AC3E}">
        <p14:creationId xmlns:p14="http://schemas.microsoft.com/office/powerpoint/2010/main" val="308618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024354"/>
          </a:xfrm>
        </p:spPr>
        <p:txBody>
          <a:bodyPr vert="horz" lIns="91440" tIns="45720" rIns="91440" bIns="45720" rtlCol="0" anchor="t">
            <a:normAutofit/>
          </a:bodyPr>
          <a:lstStyle/>
          <a:p>
            <a:pPr algn="l"/>
            <a:r>
              <a:rPr lang="da-DK" b="1" u="sng" dirty="0">
                <a:latin typeface="Montserrat SemiBold"/>
              </a:rPr>
              <a:t>Kapitel 2a. Fællesbestemmelser – om opgaveoversigten</a:t>
            </a:r>
          </a:p>
          <a:p>
            <a:pPr algn="l"/>
            <a:endParaRPr lang="da-DK" b="1" u="sng" dirty="0"/>
          </a:p>
          <a:p>
            <a:pPr marL="342900" indent="-342900" algn="l">
              <a:buBlip>
                <a:blip r:embed="rId3"/>
              </a:buBlip>
            </a:pPr>
            <a:r>
              <a:rPr lang="da-DK" dirty="0">
                <a:latin typeface="Montserrat" panose="00000500000000000000" pitchFamily="2" charset="0"/>
              </a:rPr>
              <a:t>På opgaveoversigten anføres:</a:t>
            </a:r>
          </a:p>
          <a:p>
            <a:pPr marL="800100" lvl="1" indent="-342900" algn="l">
              <a:buBlip>
                <a:blip r:embed="rId3"/>
              </a:buBlip>
            </a:pPr>
            <a:r>
              <a:rPr lang="da-DK" dirty="0">
                <a:latin typeface="Montserrat" panose="00000500000000000000" pitchFamily="2" charset="0"/>
              </a:rPr>
              <a:t>Planlagt tid til undervisning for hele normperioden</a:t>
            </a:r>
          </a:p>
          <a:p>
            <a:pPr marL="800100" lvl="1" indent="-342900" algn="l">
              <a:buBlip>
                <a:blip r:embed="rId3"/>
              </a:buBlip>
            </a:pPr>
            <a:r>
              <a:rPr lang="da-DK" dirty="0">
                <a:latin typeface="Montserrat" panose="00000500000000000000" pitchFamily="2" charset="0"/>
              </a:rPr>
              <a:t>Estimeret tid til individuel forberedelse</a:t>
            </a:r>
          </a:p>
          <a:p>
            <a:pPr marL="800100" lvl="1" indent="-342900" algn="l">
              <a:buBlip>
                <a:blip r:embed="rId3"/>
              </a:buBlip>
            </a:pPr>
            <a:r>
              <a:rPr lang="da-DK" dirty="0">
                <a:latin typeface="Montserrat" panose="00000500000000000000" pitchFamily="2" charset="0"/>
              </a:rPr>
              <a:t>Samlet estimeret tid til opgaver der planlægges indholdsmæssigt senere på året.</a:t>
            </a:r>
          </a:p>
          <a:p>
            <a:pPr marL="800100" lvl="1" indent="-342900" algn="l">
              <a:buBlip>
                <a:blip r:embed="rId3"/>
              </a:buBlip>
            </a:pPr>
            <a:r>
              <a:rPr lang="da-DK" dirty="0">
                <a:latin typeface="Montserrat" panose="00000500000000000000" pitchFamily="2" charset="0"/>
              </a:rPr>
              <a:t>Estimeret tid til opgaver ledelsen skønner til mindst 60 timer</a:t>
            </a:r>
          </a:p>
          <a:p>
            <a:pPr marL="342900" marR="0" lvl="0" indent="-342900" algn="l" defTabSz="914400" rtl="0" eaLnBrk="1" fontAlgn="auto" latinLnBrk="0" hangingPunct="1">
              <a:lnSpc>
                <a:spcPct val="90000"/>
              </a:lnSpc>
              <a:spcBef>
                <a:spcPts val="1000"/>
              </a:spcBef>
              <a:spcAft>
                <a:spcPts val="0"/>
              </a:spcAft>
              <a:buClrTx/>
              <a:buSzTx/>
              <a:buBlip>
                <a:blip r:embed="rId3"/>
              </a:buBlip>
              <a:tabLst/>
              <a:defRPr/>
            </a:pPr>
            <a:r>
              <a:rPr lang="da-DK" dirty="0">
                <a:latin typeface="Montserrat" panose="00000500000000000000" pitchFamily="2" charset="0"/>
              </a:rPr>
              <a:t>Den estimerede tid er vejledende</a:t>
            </a:r>
          </a:p>
          <a:p>
            <a:pPr marL="342900" marR="0" lvl="0" indent="-342900" algn="l" defTabSz="914400" rtl="0" eaLnBrk="1" fontAlgn="auto" latinLnBrk="0" hangingPunct="1">
              <a:lnSpc>
                <a:spcPct val="90000"/>
              </a:lnSpc>
              <a:spcBef>
                <a:spcPts val="1000"/>
              </a:spcBef>
              <a:spcAft>
                <a:spcPts val="0"/>
              </a:spcAft>
              <a:buClrTx/>
              <a:buSzTx/>
              <a:buBlip>
                <a:blip r:embed="rId3"/>
              </a:buBlip>
              <a:tabLst/>
              <a:defRPr/>
            </a:pPr>
            <a:r>
              <a:rPr lang="da-DK" dirty="0">
                <a:latin typeface="Montserrat" panose="00000500000000000000" pitchFamily="2" charset="0"/>
              </a:rPr>
              <a:t>Opgaveoversigten skal ikke føre til et utilsigtet </a:t>
            </a:r>
            <a:r>
              <a:rPr lang="da-DK" dirty="0" err="1">
                <a:latin typeface="Montserrat" panose="00000500000000000000" pitchFamily="2" charset="0"/>
              </a:rPr>
              <a:t>timetælleri</a:t>
            </a:r>
            <a:endParaRPr lang="da-DK" dirty="0">
              <a:latin typeface="Montserrat" panose="00000500000000000000" pitchFamily="2" charset="0"/>
            </a:endParaRPr>
          </a:p>
        </p:txBody>
      </p:sp>
      <p:pic>
        <p:nvPicPr>
          <p:cNvPr id="5" name="Billede 4" descr="Et billede, der indeholder tekst, skilt&#10;&#10;Beskrivelsen er genereret automatisk">
            <a:extLst>
              <a:ext uri="{FF2B5EF4-FFF2-40B4-BE49-F238E27FC236}">
                <a16:creationId xmlns:a16="http://schemas.microsoft.com/office/drawing/2014/main" id="{15067E97-82AB-4058-BF94-138253DA4CEA}"/>
              </a:ext>
            </a:extLst>
          </p:cNvPr>
          <p:cNvPicPr>
            <a:picLocks noChangeAspect="1"/>
          </p:cNvPicPr>
          <p:nvPr/>
        </p:nvPicPr>
        <p:blipFill>
          <a:blip r:embed="rId4"/>
          <a:stretch>
            <a:fillRect/>
          </a:stretch>
        </p:blipFill>
        <p:spPr>
          <a:xfrm rot="1080000">
            <a:off x="9281151" y="3631560"/>
            <a:ext cx="3383721" cy="3383721"/>
          </a:xfrm>
          <a:prstGeom prst="rect">
            <a:avLst/>
          </a:prstGeom>
        </p:spPr>
      </p:pic>
    </p:spTree>
    <p:extLst>
      <p:ext uri="{BB962C8B-B14F-4D97-AF65-F5344CB8AC3E}">
        <p14:creationId xmlns:p14="http://schemas.microsoft.com/office/powerpoint/2010/main" val="87620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pic>
        <p:nvPicPr>
          <p:cNvPr id="5" name="Billede 4" descr="Et billede, der indeholder tekst, skilt&#10;&#10;Beskrivelsen er genereret automatisk">
            <a:extLst>
              <a:ext uri="{FF2B5EF4-FFF2-40B4-BE49-F238E27FC236}">
                <a16:creationId xmlns:a16="http://schemas.microsoft.com/office/drawing/2014/main" id="{E497FD08-1B5B-4424-82F8-E9A0EC9EAEB5}"/>
              </a:ext>
            </a:extLst>
          </p:cNvPr>
          <p:cNvPicPr>
            <a:picLocks noChangeAspect="1"/>
          </p:cNvPicPr>
          <p:nvPr/>
        </p:nvPicPr>
        <p:blipFill>
          <a:blip r:embed="rId3"/>
          <a:stretch>
            <a:fillRect/>
          </a:stretch>
        </p:blipFill>
        <p:spPr>
          <a:xfrm rot="1080000">
            <a:off x="9799374" y="4377049"/>
            <a:ext cx="2815450" cy="2815450"/>
          </a:xfrm>
          <a:prstGeom prst="rect">
            <a:avLst/>
          </a:prstGeom>
        </p:spPr>
      </p:pic>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10800" y="1715277"/>
            <a:ext cx="11112374" cy="4024354"/>
          </a:xfrm>
        </p:spPr>
        <p:txBody>
          <a:bodyPr vert="horz" lIns="91440" tIns="45720" rIns="91440" bIns="45720" rtlCol="0" anchor="t">
            <a:normAutofit/>
          </a:bodyPr>
          <a:lstStyle/>
          <a:p>
            <a:pPr algn="l"/>
            <a:r>
              <a:rPr lang="da-DK" b="1" u="sng" dirty="0">
                <a:latin typeface="Montserrat SemiBold"/>
              </a:rPr>
              <a:t>Kapitel 2a. Fællesbestemmelser – om ændringer i opgaveoversigten</a:t>
            </a:r>
          </a:p>
          <a:p>
            <a:pPr algn="l"/>
            <a:endParaRPr lang="da-DK" b="1" u="sng" dirty="0"/>
          </a:p>
          <a:p>
            <a:pPr marL="342900" indent="-342900" algn="l">
              <a:buBlip>
                <a:blip r:embed="rId4"/>
              </a:buBlip>
            </a:pPr>
            <a:r>
              <a:rPr lang="da-DK" dirty="0">
                <a:latin typeface="Montserrat" panose="00000500000000000000" pitchFamily="2" charset="0"/>
              </a:rPr>
              <a:t>Ved nye større opgaver eller ved større ændringer i en opgaves indhold eller omfang, beslutter ledelsen efter dialog med læreren, hvilken konsekvens opgaven/ændringen har for lærerens samlede opgaver.</a:t>
            </a:r>
          </a:p>
          <a:p>
            <a:pPr marL="342900" indent="-342900" algn="l">
              <a:buBlip>
                <a:blip r:embed="rId4"/>
              </a:buBlip>
            </a:pPr>
            <a:r>
              <a:rPr lang="da-DK" dirty="0">
                <a:latin typeface="Montserrat" panose="00000500000000000000" pitchFamily="2" charset="0"/>
              </a:rPr>
              <a:t>Ledelsen orienterer læreren </a:t>
            </a:r>
            <a:r>
              <a:rPr lang="da-DK" u="sng" dirty="0">
                <a:latin typeface="Montserrat" panose="00000500000000000000" pitchFamily="2" charset="0"/>
              </a:rPr>
              <a:t>skriftligt</a:t>
            </a:r>
            <a:r>
              <a:rPr lang="da-DK" dirty="0">
                <a:latin typeface="Montserrat" panose="00000500000000000000" pitchFamily="2" charset="0"/>
              </a:rPr>
              <a:t> om ændringers konsekvens for lærerens samlede opgaver.</a:t>
            </a:r>
          </a:p>
          <a:p>
            <a:pPr marL="342900" indent="-342900" algn="l">
              <a:buBlip>
                <a:blip r:embed="rId4"/>
              </a:buBlip>
            </a:pPr>
            <a:r>
              <a:rPr lang="da-DK" dirty="0">
                <a:latin typeface="Montserrat" panose="00000500000000000000" pitchFamily="2" charset="0"/>
              </a:rPr>
              <a:t>Ved uenighed inddrages tillidsrepræsentanten.</a:t>
            </a:r>
          </a:p>
        </p:txBody>
      </p:sp>
    </p:spTree>
    <p:extLst>
      <p:ext uri="{BB962C8B-B14F-4D97-AF65-F5344CB8AC3E}">
        <p14:creationId xmlns:p14="http://schemas.microsoft.com/office/powerpoint/2010/main" val="202502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fontScale="92500" lnSpcReduction="10000"/>
          </a:bodyPr>
          <a:lstStyle/>
          <a:p>
            <a:pPr algn="l"/>
            <a:r>
              <a:rPr lang="da-DK" b="1" u="sng" dirty="0">
                <a:latin typeface="Montserrat SemiBold"/>
              </a:rPr>
              <a:t>Kapitel 2a. Fællesbestemmelser – om forberedelse</a:t>
            </a:r>
          </a:p>
          <a:p>
            <a:pPr algn="l"/>
            <a:endParaRPr lang="da-DK" b="1" u="sng" dirty="0"/>
          </a:p>
          <a:p>
            <a:pPr marL="342900" indent="-342900" algn="l">
              <a:buBlip>
                <a:blip r:embed="rId3"/>
              </a:buBlip>
            </a:pPr>
            <a:r>
              <a:rPr lang="da-DK" dirty="0">
                <a:latin typeface="Montserrat" panose="00000500000000000000" pitchFamily="2" charset="0"/>
              </a:rPr>
              <a:t>Planlægningen skal give mulighed for sammenhængende og effektiv tid til forberedelse.</a:t>
            </a:r>
          </a:p>
          <a:p>
            <a:pPr marL="342900" indent="-342900" algn="l">
              <a:buBlip>
                <a:blip r:embed="rId3"/>
              </a:buBlip>
            </a:pPr>
            <a:r>
              <a:rPr lang="da-DK" dirty="0">
                <a:latin typeface="Montserrat" panose="00000500000000000000" pitchFamily="2" charset="0"/>
              </a:rPr>
              <a:t>Forberedelsen kan ikke planlægges i elevpauser, hvor læreren har undervisning umiddelbart før og efter elevpauser</a:t>
            </a:r>
          </a:p>
          <a:p>
            <a:pPr marL="342900" indent="-342900" algn="l">
              <a:buBlip>
                <a:blip r:embed="rId3"/>
              </a:buBlip>
            </a:pPr>
            <a:r>
              <a:rPr lang="da-DK" dirty="0">
                <a:latin typeface="Montserrat" panose="00000500000000000000" pitchFamily="2" charset="0"/>
              </a:rPr>
              <a:t>Tiden i elevpauser bruges eksempelvis til</a:t>
            </a:r>
          </a:p>
          <a:p>
            <a:pPr marL="800100" lvl="1" indent="-342900" algn="l">
              <a:buBlip>
                <a:blip r:embed="rId3"/>
              </a:buBlip>
            </a:pPr>
            <a:r>
              <a:rPr lang="da-DK" dirty="0">
                <a:latin typeface="Montserrat" panose="00000500000000000000" pitchFamily="2" charset="0"/>
              </a:rPr>
              <a:t>Klargøring og oprydning</a:t>
            </a:r>
          </a:p>
          <a:p>
            <a:pPr marL="800100" lvl="1" indent="-342900" algn="l">
              <a:buBlip>
                <a:blip r:embed="rId3"/>
              </a:buBlip>
            </a:pPr>
            <a:r>
              <a:rPr lang="da-DK" dirty="0">
                <a:latin typeface="Montserrat" panose="00000500000000000000" pitchFamily="2" charset="0"/>
              </a:rPr>
              <a:t>Skift af klasselokale</a:t>
            </a:r>
          </a:p>
          <a:p>
            <a:pPr marL="800100" lvl="1" indent="-342900" algn="l">
              <a:buBlip>
                <a:blip r:embed="rId3"/>
              </a:buBlip>
            </a:pPr>
            <a:r>
              <a:rPr lang="da-DK" dirty="0">
                <a:latin typeface="Montserrat" panose="00000500000000000000" pitchFamily="2" charset="0"/>
              </a:rPr>
              <a:t>Akut opstået behov for forberedelse</a:t>
            </a:r>
          </a:p>
          <a:p>
            <a:pPr marL="800100" lvl="1" indent="-342900" algn="l">
              <a:buBlip>
                <a:blip r:embed="rId3"/>
              </a:buBlip>
            </a:pPr>
            <a:r>
              <a:rPr lang="da-DK" dirty="0">
                <a:latin typeface="Montserrat" panose="00000500000000000000" pitchFamily="2" charset="0"/>
              </a:rPr>
              <a:t>Kopiering</a:t>
            </a:r>
          </a:p>
          <a:p>
            <a:pPr marL="800100" lvl="1" indent="-342900" algn="l">
              <a:buBlip>
                <a:blip r:embed="rId3"/>
              </a:buBlip>
            </a:pPr>
            <a:r>
              <a:rPr lang="da-DK" dirty="0">
                <a:latin typeface="Montserrat" panose="00000500000000000000" pitchFamily="2" charset="0"/>
              </a:rPr>
              <a:t>Sparring med kolleger</a:t>
            </a:r>
          </a:p>
          <a:p>
            <a:pPr marL="800100" lvl="1" indent="-342900" algn="l">
              <a:buBlip>
                <a:blip r:embed="rId3"/>
              </a:buBlip>
            </a:pPr>
            <a:r>
              <a:rPr lang="da-DK" dirty="0">
                <a:latin typeface="Montserrat" panose="00000500000000000000" pitchFamily="2" charset="0"/>
              </a:rPr>
              <a:t>Beskeder til forældre</a:t>
            </a:r>
          </a:p>
          <a:p>
            <a:pPr marL="800100" lvl="1" indent="-342900" algn="l">
              <a:buBlip>
                <a:blip r:embed="rId3"/>
              </a:buBlip>
            </a:pPr>
            <a:r>
              <a:rPr lang="da-DK" dirty="0">
                <a:latin typeface="Montserrat" panose="00000500000000000000" pitchFamily="2" charset="0"/>
              </a:rPr>
              <a:t>Gårdvagt</a:t>
            </a:r>
          </a:p>
          <a:p>
            <a:pPr marL="800100" lvl="1" indent="-342900" algn="l">
              <a:buBlip>
                <a:blip r:embed="rId3"/>
              </a:buBlip>
            </a:pPr>
            <a:r>
              <a:rPr lang="da-DK" dirty="0">
                <a:latin typeface="Montserrat" panose="00000500000000000000" pitchFamily="2" charset="0"/>
              </a:rPr>
              <a:t>Rekreative formål</a:t>
            </a:r>
          </a:p>
          <a:p>
            <a:pPr marL="800100" lvl="1" indent="-342900" algn="l">
              <a:buFont typeface="Wingdings" panose="05000000000000000000" pitchFamily="2" charset="2"/>
              <a:buChar char="v"/>
            </a:pPr>
            <a:endParaRPr lang="da-DK" dirty="0">
              <a:latin typeface="Montserrat" panose="00000500000000000000" pitchFamily="2" charset="0"/>
            </a:endParaRPr>
          </a:p>
          <a:p>
            <a:pPr marL="342900" indent="-342900" algn="l">
              <a:buFont typeface="Wingdings" panose="05000000000000000000" pitchFamily="2" charset="2"/>
              <a:buChar char="v"/>
            </a:pPr>
            <a:endParaRPr lang="da-DK" dirty="0"/>
          </a:p>
        </p:txBody>
      </p:sp>
      <p:pic>
        <p:nvPicPr>
          <p:cNvPr id="7" name="Billede 7" descr="Et billede, der indeholder sidder, par, hånd, opbevarer&#10;&#10;Beskrivelsen er genereret automatisk">
            <a:extLst>
              <a:ext uri="{FF2B5EF4-FFF2-40B4-BE49-F238E27FC236}">
                <a16:creationId xmlns:a16="http://schemas.microsoft.com/office/drawing/2014/main" id="{0C7EACC6-D64A-45C8-B05E-5BB16E70F5A6}"/>
              </a:ext>
            </a:extLst>
          </p:cNvPr>
          <p:cNvPicPr>
            <a:picLocks noChangeAspect="1"/>
          </p:cNvPicPr>
          <p:nvPr/>
        </p:nvPicPr>
        <p:blipFill>
          <a:blip r:embed="rId4"/>
          <a:stretch>
            <a:fillRect/>
          </a:stretch>
        </p:blipFill>
        <p:spPr>
          <a:xfrm>
            <a:off x="8822380" y="4114885"/>
            <a:ext cx="2743200" cy="2743200"/>
          </a:xfrm>
          <a:prstGeom prst="rect">
            <a:avLst/>
          </a:prstGeom>
        </p:spPr>
      </p:pic>
    </p:spTree>
    <p:extLst>
      <p:ext uri="{BB962C8B-B14F-4D97-AF65-F5344CB8AC3E}">
        <p14:creationId xmlns:p14="http://schemas.microsoft.com/office/powerpoint/2010/main" val="98240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FB657-78D0-439D-9A97-0DC752A181A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6F969C6-C4E7-4030-B7A1-C5FF1846BCE9}"/>
              </a:ext>
            </a:extLst>
          </p:cNvPr>
          <p:cNvSpPr>
            <a:spLocks noGrp="1"/>
          </p:cNvSpPr>
          <p:nvPr>
            <p:ph idx="1"/>
          </p:nvPr>
        </p:nvSpPr>
        <p:spPr/>
        <p:txBody>
          <a:bodyPr/>
          <a:lstStyle/>
          <a:p>
            <a:endParaRPr lang="da-DK"/>
          </a:p>
        </p:txBody>
      </p:sp>
      <p:pic>
        <p:nvPicPr>
          <p:cNvPr id="1026" name="Picture 2">
            <a:extLst>
              <a:ext uri="{FF2B5EF4-FFF2-40B4-BE49-F238E27FC236}">
                <a16:creationId xmlns:a16="http://schemas.microsoft.com/office/drawing/2014/main" id="{5E72D5EE-EB01-44F2-9EEF-28316BBB1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25B57B-5F04-4013-AFD3-F7FFE3DC8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2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forberedelse</a:t>
            </a:r>
          </a:p>
          <a:p>
            <a:pPr algn="l"/>
            <a:endParaRPr lang="da-DK" b="1" u="sng" dirty="0"/>
          </a:p>
          <a:p>
            <a:pPr marL="342900" indent="-342900" algn="l">
              <a:buBlip>
                <a:blip r:embed="rId3"/>
              </a:buBlip>
            </a:pPr>
            <a:r>
              <a:rPr lang="da-DK" dirty="0">
                <a:latin typeface="Montserrat" panose="00000500000000000000" pitchFamily="2" charset="0"/>
              </a:rPr>
              <a:t>Hvis læreren oplever at forberedelsestiden reduceres, har læreren mulighed for at bede ledelsen om at placere forberedelsestiden.</a:t>
            </a:r>
          </a:p>
          <a:p>
            <a:pPr marL="342900" indent="-342900" algn="l">
              <a:buBlip>
                <a:blip r:embed="rId3"/>
              </a:buBlip>
            </a:pPr>
            <a:r>
              <a:rPr lang="da-DK" dirty="0">
                <a:latin typeface="Montserrat" panose="00000500000000000000" pitchFamily="2" charset="0"/>
              </a:rPr>
              <a:t>Placeret individuel forberedelse kan kun i særlige tilfælde, som følge af akut opståede behov, anvendes til andre formål.</a:t>
            </a:r>
          </a:p>
          <a:p>
            <a:pPr lvl="1" algn="l"/>
            <a:endParaRPr lang="da-DK" dirty="0"/>
          </a:p>
          <a:p>
            <a:pPr algn="l"/>
            <a:endParaRPr lang="da-DK" dirty="0"/>
          </a:p>
        </p:txBody>
      </p:sp>
      <p:pic>
        <p:nvPicPr>
          <p:cNvPr id="7" name="Billede 7" descr="Et billede, der indeholder sidder, par, hånd, opbevarer&#10;&#10;Beskrivelsen er genereret automatisk">
            <a:extLst>
              <a:ext uri="{FF2B5EF4-FFF2-40B4-BE49-F238E27FC236}">
                <a16:creationId xmlns:a16="http://schemas.microsoft.com/office/drawing/2014/main" id="{C1D46D41-1983-4ED1-83D7-0988E7EB305E}"/>
              </a:ext>
            </a:extLst>
          </p:cNvPr>
          <p:cNvPicPr>
            <a:picLocks noChangeAspect="1"/>
          </p:cNvPicPr>
          <p:nvPr/>
        </p:nvPicPr>
        <p:blipFill>
          <a:blip r:embed="rId4"/>
          <a:stretch>
            <a:fillRect/>
          </a:stretch>
        </p:blipFill>
        <p:spPr>
          <a:xfrm>
            <a:off x="8822380" y="4114885"/>
            <a:ext cx="2743200" cy="2743200"/>
          </a:xfrm>
          <a:prstGeom prst="rect">
            <a:avLst/>
          </a:prstGeom>
        </p:spPr>
      </p:pic>
    </p:spTree>
    <p:extLst>
      <p:ext uri="{BB962C8B-B14F-4D97-AF65-F5344CB8AC3E}">
        <p14:creationId xmlns:p14="http://schemas.microsoft.com/office/powerpoint/2010/main" val="3843194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nyansatte lærere</a:t>
            </a:r>
          </a:p>
          <a:p>
            <a:pPr algn="l"/>
            <a:endParaRPr lang="da-DK" b="1" u="sng" dirty="0"/>
          </a:p>
          <a:p>
            <a:pPr marL="342900" indent="-342900" algn="l">
              <a:buBlip>
                <a:blip r:embed="rId3"/>
              </a:buBlip>
            </a:pPr>
            <a:r>
              <a:rPr lang="da-DK" dirty="0">
                <a:latin typeface="Montserrat" panose="00000500000000000000" pitchFamily="2" charset="0"/>
              </a:rPr>
              <a:t>Nyansatte lærere er lærere med mindre end to års beskæftigelse som lærer.</a:t>
            </a: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Ved opgavefordelingen tages hensyn til nye lærere for at understøtte en god start på lærerlivet.</a:t>
            </a:r>
          </a:p>
          <a:p>
            <a:pPr algn="l"/>
            <a:endParaRPr lang="da-DK" b="1" u="sng" dirty="0"/>
          </a:p>
        </p:txBody>
      </p:sp>
      <p:pic>
        <p:nvPicPr>
          <p:cNvPr id="4" name="Billede 4">
            <a:extLst>
              <a:ext uri="{FF2B5EF4-FFF2-40B4-BE49-F238E27FC236}">
                <a16:creationId xmlns:a16="http://schemas.microsoft.com/office/drawing/2014/main" id="{301B8878-9E28-4F92-9D9D-40C5B90C9316}"/>
              </a:ext>
            </a:extLst>
          </p:cNvPr>
          <p:cNvPicPr>
            <a:picLocks noChangeAspect="1"/>
          </p:cNvPicPr>
          <p:nvPr/>
        </p:nvPicPr>
        <p:blipFill>
          <a:blip r:embed="rId4"/>
          <a:stretch>
            <a:fillRect/>
          </a:stretch>
        </p:blipFill>
        <p:spPr>
          <a:xfrm>
            <a:off x="8280400" y="4335585"/>
            <a:ext cx="2743200" cy="2250831"/>
          </a:xfrm>
          <a:prstGeom prst="rect">
            <a:avLst/>
          </a:prstGeom>
        </p:spPr>
      </p:pic>
    </p:spTree>
    <p:extLst>
      <p:ext uri="{BB962C8B-B14F-4D97-AF65-F5344CB8AC3E}">
        <p14:creationId xmlns:p14="http://schemas.microsoft.com/office/powerpoint/2010/main" val="109743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pic>
        <p:nvPicPr>
          <p:cNvPr id="4" name="Billede 4" descr="Et billede, der indeholder pil&#10;&#10;Beskrivelsen er genereret automatisk">
            <a:extLst>
              <a:ext uri="{FF2B5EF4-FFF2-40B4-BE49-F238E27FC236}">
                <a16:creationId xmlns:a16="http://schemas.microsoft.com/office/drawing/2014/main" id="{846F2234-0110-468B-A456-E12C141CC3D2}"/>
              </a:ext>
            </a:extLst>
          </p:cNvPr>
          <p:cNvPicPr>
            <a:picLocks noChangeAspect="1"/>
          </p:cNvPicPr>
          <p:nvPr/>
        </p:nvPicPr>
        <p:blipFill>
          <a:blip r:embed="rId3"/>
          <a:stretch>
            <a:fillRect/>
          </a:stretch>
        </p:blipFill>
        <p:spPr>
          <a:xfrm>
            <a:off x="8763765" y="4363483"/>
            <a:ext cx="2743200" cy="2055968"/>
          </a:xfrm>
          <a:prstGeom prst="rect">
            <a:avLst/>
          </a:prstGeom>
        </p:spPr>
      </p:pic>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aldersreduktion</a:t>
            </a:r>
          </a:p>
          <a:p>
            <a:pPr algn="l"/>
            <a:endParaRPr lang="da-DK" b="1" u="sng" dirty="0"/>
          </a:p>
          <a:p>
            <a:pPr marL="342900" indent="-342900" algn="l">
              <a:buBlip>
                <a:blip r:embed="rId4"/>
              </a:buBlip>
            </a:pPr>
            <a:r>
              <a:rPr lang="da-DK" u="sng" dirty="0">
                <a:latin typeface="Montserrat" panose="00000500000000000000" pitchFamily="2" charset="0"/>
              </a:rPr>
              <a:t>Overgangsaftalen er gjort permanent</a:t>
            </a:r>
          </a:p>
          <a:p>
            <a:pPr marL="342900" indent="-342900" algn="l">
              <a:buBlip>
                <a:blip r:embed="rId4"/>
              </a:buBlip>
            </a:pPr>
            <a:r>
              <a:rPr lang="da-DK" dirty="0">
                <a:latin typeface="Montserrat" panose="00000500000000000000" pitchFamily="2" charset="0"/>
              </a:rPr>
              <a:t>Lærere har, når de fylder 60 år, ret til nedsat arbejdstid op til 175 timer mod tilsvarende lønnedgang.</a:t>
            </a:r>
          </a:p>
          <a:p>
            <a:pPr marL="342900" indent="-342900" algn="l">
              <a:buBlip>
                <a:blip r:embed="rId4"/>
              </a:buBlip>
            </a:pPr>
            <a:r>
              <a:rPr lang="da-DK" dirty="0">
                <a:latin typeface="Montserrat" panose="00000500000000000000" pitchFamily="2" charset="0"/>
              </a:rPr>
              <a:t>Fuld pensionsindbetaling i forhold til hidtidig beskæftigelsesgrad.</a:t>
            </a:r>
          </a:p>
          <a:p>
            <a:pPr marL="342900" indent="-342900" algn="l">
              <a:buBlip>
                <a:blip r:embed="rId4"/>
              </a:buBlip>
            </a:pPr>
            <a:r>
              <a:rPr lang="da-DK" dirty="0">
                <a:latin typeface="Montserrat" panose="00000500000000000000" pitchFamily="2" charset="0"/>
              </a:rPr>
              <a:t>Gælder fra den normperiode hvori læreren fylder 60 år.</a:t>
            </a:r>
          </a:p>
        </p:txBody>
      </p:sp>
    </p:spTree>
    <p:extLst>
      <p:ext uri="{BB962C8B-B14F-4D97-AF65-F5344CB8AC3E}">
        <p14:creationId xmlns:p14="http://schemas.microsoft.com/office/powerpoint/2010/main" val="277478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opgørelse af arbejdstiden</a:t>
            </a:r>
          </a:p>
          <a:p>
            <a:pPr algn="l"/>
            <a:endParaRPr lang="da-DK" b="1" u="sng" dirty="0"/>
          </a:p>
          <a:p>
            <a:pPr marL="342900" indent="-342900" algn="l">
              <a:buBlip>
                <a:blip r:embed="rId3"/>
              </a:buBlip>
            </a:pPr>
            <a:r>
              <a:rPr lang="da-DK" dirty="0">
                <a:latin typeface="Montserrat" panose="00000500000000000000" pitchFamily="2" charset="0"/>
              </a:rPr>
              <a:t>Ledelsen udleverer en statusopgørelse til læreren  over den præsterede tid, mindst ved udgangen af hver 3. måned</a:t>
            </a:r>
          </a:p>
          <a:p>
            <a:pPr marL="342900" indent="-342900" algn="l">
              <a:buBlip>
                <a:blip r:embed="rId3"/>
              </a:buBlip>
            </a:pPr>
            <a:r>
              <a:rPr lang="da-DK" dirty="0">
                <a:latin typeface="Montserrat" panose="00000500000000000000" pitchFamily="2" charset="0"/>
              </a:rPr>
              <a:t>Endelig arbejdstidsopgørelse laves ved normperiodens udløb.</a:t>
            </a:r>
          </a:p>
          <a:p>
            <a:pPr marL="342900" indent="-342900" algn="l">
              <a:buBlip>
                <a:blip r:embed="rId3"/>
              </a:buBlip>
            </a:pPr>
            <a:r>
              <a:rPr lang="da-DK" dirty="0">
                <a:latin typeface="Montserrat" panose="00000500000000000000" pitchFamily="2" charset="0"/>
              </a:rPr>
              <a:t>Arbejdsdage medregnes med tiden fra start- til sluttidspunkt for arbejdstiden. (Også selvtilrettelagt arbejdstid)</a:t>
            </a:r>
          </a:p>
          <a:p>
            <a:pPr algn="l"/>
            <a:endParaRPr lang="da-DK" dirty="0">
              <a:latin typeface="Montserrat" panose="00000500000000000000" pitchFamily="2" charset="0"/>
            </a:endParaRPr>
          </a:p>
          <a:p>
            <a:pPr algn="l"/>
            <a:endParaRPr lang="da-DK" dirty="0">
              <a:latin typeface="Montserrat" panose="00000500000000000000" pitchFamily="2" charset="0"/>
            </a:endParaRPr>
          </a:p>
          <a:p>
            <a:pPr algn="l"/>
            <a:endParaRPr lang="da-DK" dirty="0"/>
          </a:p>
        </p:txBody>
      </p:sp>
      <p:pic>
        <p:nvPicPr>
          <p:cNvPr id="4" name="Billede 4" descr="Et billede, der indeholder indendørs, elektronik, computer, bord&#10;&#10;Beskrivelsen er genereret automatisk">
            <a:extLst>
              <a:ext uri="{FF2B5EF4-FFF2-40B4-BE49-F238E27FC236}">
                <a16:creationId xmlns:a16="http://schemas.microsoft.com/office/drawing/2014/main" id="{799C727D-1C95-4D1C-B0F5-D0295C6199EB}"/>
              </a:ext>
            </a:extLst>
          </p:cNvPr>
          <p:cNvPicPr>
            <a:picLocks noChangeAspect="1"/>
          </p:cNvPicPr>
          <p:nvPr/>
        </p:nvPicPr>
        <p:blipFill>
          <a:blip r:embed="rId4"/>
          <a:stretch>
            <a:fillRect/>
          </a:stretch>
        </p:blipFill>
        <p:spPr>
          <a:xfrm rot="720000">
            <a:off x="10225851" y="4821356"/>
            <a:ext cx="2227730" cy="2614287"/>
          </a:xfrm>
          <a:prstGeom prst="rect">
            <a:avLst/>
          </a:prstGeom>
        </p:spPr>
      </p:pic>
    </p:spTree>
    <p:extLst>
      <p:ext uri="{BB962C8B-B14F-4D97-AF65-F5344CB8AC3E}">
        <p14:creationId xmlns:p14="http://schemas.microsoft.com/office/powerpoint/2010/main" val="307944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pic>
        <p:nvPicPr>
          <p:cNvPr id="5" name="Billede 4" descr="Et billede, der indeholder indendørs, elektronik, computer, bord&#10;&#10;Beskrivelsen er genereret automatisk">
            <a:extLst>
              <a:ext uri="{FF2B5EF4-FFF2-40B4-BE49-F238E27FC236}">
                <a16:creationId xmlns:a16="http://schemas.microsoft.com/office/drawing/2014/main" id="{9B9BED28-2A7D-4CF4-9D40-3B3E1CCCB0F4}"/>
              </a:ext>
            </a:extLst>
          </p:cNvPr>
          <p:cNvPicPr>
            <a:picLocks noChangeAspect="1"/>
          </p:cNvPicPr>
          <p:nvPr/>
        </p:nvPicPr>
        <p:blipFill>
          <a:blip r:embed="rId3"/>
          <a:stretch>
            <a:fillRect/>
          </a:stretch>
        </p:blipFill>
        <p:spPr>
          <a:xfrm rot="720000">
            <a:off x="10325267" y="4517878"/>
            <a:ext cx="2227730" cy="2614287"/>
          </a:xfrm>
          <a:prstGeom prst="rect">
            <a:avLst/>
          </a:prstGeom>
        </p:spPr>
      </p:pic>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opgørelse af arbejdstiden</a:t>
            </a:r>
          </a:p>
          <a:p>
            <a:pPr algn="l"/>
            <a:endParaRPr lang="da-DK" b="1" u="sng" dirty="0"/>
          </a:p>
          <a:p>
            <a:pPr marL="342900" indent="-342900" algn="l">
              <a:buBlip>
                <a:blip r:embed="rId4"/>
              </a:buBlip>
            </a:pPr>
            <a:r>
              <a:rPr lang="da-DK" dirty="0">
                <a:latin typeface="Montserrat" panose="00000500000000000000" pitchFamily="2" charset="0"/>
              </a:rPr>
              <a:t>Med mindre andet aftales medregnes lejrskoler med 17,33 time pr. døgn</a:t>
            </a:r>
          </a:p>
          <a:p>
            <a:pPr marL="800100" lvl="1" indent="-342900" algn="l">
              <a:buBlip>
                <a:blip r:embed="rId4"/>
              </a:buBlip>
            </a:pPr>
            <a:r>
              <a:rPr lang="da-DK" dirty="0">
                <a:latin typeface="Montserrat" panose="00000500000000000000" pitchFamily="2" charset="0"/>
              </a:rPr>
              <a:t>14 arbejdstimer + 10 rådighedstimer af 1/3</a:t>
            </a:r>
          </a:p>
          <a:p>
            <a:pPr marL="800100" lvl="1" indent="-342900" algn="l">
              <a:buBlip>
                <a:blip r:embed="rId4"/>
              </a:buBlip>
            </a:pPr>
            <a:r>
              <a:rPr lang="da-DK" dirty="0">
                <a:latin typeface="Montserrat" panose="00000500000000000000" pitchFamily="2" charset="0"/>
              </a:rPr>
              <a:t>Udrejse- og hjemrejsedage medregnes ud fra konkret optælling</a:t>
            </a:r>
          </a:p>
          <a:p>
            <a:pPr marL="800100" lvl="1" indent="-342900" algn="l">
              <a:buBlip>
                <a:blip r:embed="rId4"/>
              </a:buBlip>
            </a:pPr>
            <a:r>
              <a:rPr lang="da-DK" dirty="0">
                <a:latin typeface="Montserrat" panose="00000500000000000000" pitchFamily="2" charset="0"/>
              </a:rPr>
              <a:t>Ved indgåelse af lokalaftale tages hensyn til lejrskolens formål og længde samt elevsammensætningen.</a:t>
            </a:r>
          </a:p>
          <a:p>
            <a:pPr marL="800100" lvl="1" indent="-342900" algn="l">
              <a:buBlip>
                <a:blip r:embed="rId4"/>
              </a:buBlip>
            </a:pPr>
            <a:r>
              <a:rPr lang="da-DK" dirty="0">
                <a:latin typeface="Montserrat" panose="00000500000000000000" pitchFamily="2" charset="0"/>
              </a:rPr>
              <a:t>Et døgn er fra 00.00 til 24.00</a:t>
            </a:r>
          </a:p>
          <a:p>
            <a:pPr algn="l"/>
            <a:endParaRPr lang="da-DK" dirty="0"/>
          </a:p>
          <a:p>
            <a:pPr algn="l"/>
            <a:endParaRPr lang="da-DK" dirty="0"/>
          </a:p>
          <a:p>
            <a:pPr marL="342900" indent="-342900" algn="l">
              <a:buFont typeface="Wingdings" panose="020B0604020202020204" pitchFamily="34" charset="0"/>
              <a:buChar char="v"/>
            </a:pPr>
            <a:endParaRPr lang="da-DK" dirty="0"/>
          </a:p>
        </p:txBody>
      </p:sp>
    </p:spTree>
    <p:extLst>
      <p:ext uri="{BB962C8B-B14F-4D97-AF65-F5344CB8AC3E}">
        <p14:creationId xmlns:p14="http://schemas.microsoft.com/office/powerpoint/2010/main" val="2636120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pic>
        <p:nvPicPr>
          <p:cNvPr id="5" name="Billede 4" descr="Et billede, der indeholder indendørs, elektronik, computer, bord&#10;&#10;Beskrivelsen er genereret automatisk">
            <a:extLst>
              <a:ext uri="{FF2B5EF4-FFF2-40B4-BE49-F238E27FC236}">
                <a16:creationId xmlns:a16="http://schemas.microsoft.com/office/drawing/2014/main" id="{9B9BED28-2A7D-4CF4-9D40-3B3E1CCCB0F4}"/>
              </a:ext>
            </a:extLst>
          </p:cNvPr>
          <p:cNvPicPr>
            <a:picLocks noChangeAspect="1"/>
          </p:cNvPicPr>
          <p:nvPr/>
        </p:nvPicPr>
        <p:blipFill>
          <a:blip r:embed="rId3"/>
          <a:stretch>
            <a:fillRect/>
          </a:stretch>
        </p:blipFill>
        <p:spPr>
          <a:xfrm rot="720000">
            <a:off x="10325267" y="4517878"/>
            <a:ext cx="2227730" cy="2614287"/>
          </a:xfrm>
          <a:prstGeom prst="rect">
            <a:avLst/>
          </a:prstGeom>
        </p:spPr>
      </p:pic>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opgørelse af arbejdstiden</a:t>
            </a:r>
          </a:p>
          <a:p>
            <a:pPr algn="l"/>
            <a:endParaRPr lang="da-DK" b="1" u="sng" dirty="0"/>
          </a:p>
          <a:p>
            <a:pPr marL="342900" indent="-342900" algn="l">
              <a:buBlip>
                <a:blip r:embed="rId4"/>
              </a:buBlip>
            </a:pPr>
            <a:r>
              <a:rPr lang="da-DK" dirty="0">
                <a:latin typeface="Montserrat" panose="00000500000000000000" pitchFamily="2" charset="0"/>
              </a:rPr>
              <a:t>Som eksaminator eller censor ved mundtlige udtræksprøver, kan opgaven aflønnes med:</a:t>
            </a:r>
            <a:endParaRPr lang="en-US" dirty="0">
              <a:latin typeface="Montserrat" panose="00000500000000000000" pitchFamily="2" charset="0"/>
            </a:endParaRPr>
          </a:p>
          <a:p>
            <a:pPr marL="342900" indent="-342900" algn="l">
              <a:buBlip>
                <a:blip r:embed="rId4"/>
              </a:buBlip>
            </a:pPr>
            <a:endParaRPr lang="da-DK" dirty="0">
              <a:latin typeface="Montserrat" panose="00000500000000000000" pitchFamily="2" charset="0"/>
            </a:endParaRPr>
          </a:p>
          <a:p>
            <a:pPr marL="800100" lvl="1" indent="-342900" algn="l">
              <a:buBlip>
                <a:blip r:embed="rId4"/>
              </a:buBlip>
            </a:pPr>
            <a:r>
              <a:rPr lang="da-DK" dirty="0">
                <a:latin typeface="Montserrat" panose="00000500000000000000" pitchFamily="2" charset="0"/>
              </a:rPr>
              <a:t>Timer der medgår i arbejdstidsopgørelsen.</a:t>
            </a:r>
            <a:endParaRPr lang="en-US" dirty="0">
              <a:latin typeface="Montserrat" panose="00000500000000000000" pitchFamily="2" charset="0"/>
            </a:endParaRPr>
          </a:p>
          <a:p>
            <a:pPr marL="800100" lvl="1" indent="-342900" algn="l">
              <a:buBlip>
                <a:blip r:embed="rId4"/>
              </a:buBlip>
            </a:pPr>
            <a:r>
              <a:rPr lang="da-DK" dirty="0">
                <a:latin typeface="Montserrat" panose="00000500000000000000" pitchFamily="2" charset="0"/>
              </a:rPr>
              <a:t>Efter aftale mellem leder og lærer kan der afregnes med en særlig timetakst, hvorved tiden til opgaven holdes udenfor arbejdstidsopgørelsen. For nuværende kr. 294,63.</a:t>
            </a:r>
            <a:endParaRPr lang="en-US" dirty="0">
              <a:latin typeface="Montserrat" panose="00000500000000000000" pitchFamily="2" charset="0"/>
            </a:endParaRPr>
          </a:p>
          <a:p>
            <a:pPr algn="l"/>
            <a:endParaRPr lang="da-DK" dirty="0"/>
          </a:p>
        </p:txBody>
      </p:sp>
    </p:spTree>
    <p:extLst>
      <p:ext uri="{BB962C8B-B14F-4D97-AF65-F5344CB8AC3E}">
        <p14:creationId xmlns:p14="http://schemas.microsoft.com/office/powerpoint/2010/main" val="379886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2a. Fællesbestemmelser – om afspadsering</a:t>
            </a:r>
          </a:p>
          <a:p>
            <a:pPr algn="l"/>
            <a:endParaRPr lang="da-DK" b="1" u="sng" dirty="0"/>
          </a:p>
          <a:p>
            <a:pPr algn="l"/>
            <a:endParaRPr lang="da-DK" dirty="0">
              <a:latin typeface="Montserrat SemiBold"/>
            </a:endParaRPr>
          </a:p>
          <a:p>
            <a:pPr marL="342900" indent="-342900" algn="l">
              <a:buBlip>
                <a:blip r:embed="rId3"/>
              </a:buBlip>
            </a:pPr>
            <a:r>
              <a:rPr lang="da-DK" dirty="0">
                <a:latin typeface="Montserrat" panose="00000500000000000000" pitchFamily="2" charset="0"/>
              </a:rPr>
              <a:t>Gives som sammenhængende tid af minimum 4 timers varighed.</a:t>
            </a:r>
          </a:p>
          <a:p>
            <a:pPr marL="342900" indent="-342900" algn="l">
              <a:buBlip>
                <a:blip r:embed="rId3"/>
              </a:buBlip>
            </a:pPr>
            <a:r>
              <a:rPr lang="da-DK" dirty="0">
                <a:latin typeface="Montserrat" panose="00000500000000000000" pitchFamily="2" charset="0"/>
              </a:rPr>
              <a:t>Afspadseringstidspunktet varsles mindst 72 timer i forvejen.</a:t>
            </a:r>
          </a:p>
          <a:p>
            <a:pPr algn="l"/>
            <a:endParaRPr lang="da-DK" b="1" u="sng" dirty="0"/>
          </a:p>
        </p:txBody>
      </p:sp>
      <p:pic>
        <p:nvPicPr>
          <p:cNvPr id="5" name="Billede 5" descr="Et billede, der indeholder bord&#10;&#10;Beskrivelsen er genereret automatisk">
            <a:extLst>
              <a:ext uri="{FF2B5EF4-FFF2-40B4-BE49-F238E27FC236}">
                <a16:creationId xmlns:a16="http://schemas.microsoft.com/office/drawing/2014/main" id="{730836B3-46EC-4775-B61F-9F28E466B2E6}"/>
              </a:ext>
            </a:extLst>
          </p:cNvPr>
          <p:cNvPicPr>
            <a:picLocks noChangeAspect="1"/>
          </p:cNvPicPr>
          <p:nvPr/>
        </p:nvPicPr>
        <p:blipFill>
          <a:blip r:embed="rId4"/>
          <a:stretch>
            <a:fillRect/>
          </a:stretch>
        </p:blipFill>
        <p:spPr>
          <a:xfrm>
            <a:off x="3663089" y="4672970"/>
            <a:ext cx="4625788" cy="2051306"/>
          </a:xfrm>
          <a:prstGeom prst="rect">
            <a:avLst/>
          </a:prstGeom>
        </p:spPr>
      </p:pic>
    </p:spTree>
    <p:extLst>
      <p:ext uri="{BB962C8B-B14F-4D97-AF65-F5344CB8AC3E}">
        <p14:creationId xmlns:p14="http://schemas.microsoft.com/office/powerpoint/2010/main" val="2135277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6000" b="1">
                <a:ea typeface="+mn-lt"/>
                <a:cs typeface="+mn-lt"/>
              </a:rPr>
              <a:t>Særregler dagarbejdere</a:t>
            </a:r>
            <a:endParaRPr lang="da-DK" dirty="0"/>
          </a:p>
          <a:p>
            <a:pPr algn="ctr"/>
            <a:endParaRPr lang="da-DK" dirty="0">
              <a:cs typeface="Calibri"/>
            </a:endParaRPr>
          </a:p>
        </p:txBody>
      </p:sp>
      <p:sp>
        <p:nvSpPr>
          <p:cNvPr id="4" name="Pladsholder til slidenummer 3"/>
          <p:cNvSpPr>
            <a:spLocks noGrp="1"/>
          </p:cNvSpPr>
          <p:nvPr>
            <p:ph type="sldNum" sz="quarter" idx="12"/>
          </p:nvPr>
        </p:nvSpPr>
        <p:spPr/>
        <p:txBody>
          <a:bodyPr/>
          <a:lstStyle/>
          <a:p>
            <a:fld id="{2B0F63F4-1C2C-4DD0-B52F-D6D0073221B4}" type="slidenum">
              <a:rPr lang="da-DK" smtClean="0"/>
              <a:t>37</a:t>
            </a:fld>
            <a:endParaRPr lang="da-DK"/>
          </a:p>
        </p:txBody>
      </p:sp>
    </p:spTree>
    <p:extLst>
      <p:ext uri="{BB962C8B-B14F-4D97-AF65-F5344CB8AC3E}">
        <p14:creationId xmlns:p14="http://schemas.microsoft.com/office/powerpoint/2010/main" val="3631328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dirty="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3. Særbestemmelser dagarbejdere</a:t>
            </a:r>
          </a:p>
          <a:p>
            <a:pPr algn="l"/>
            <a:endParaRPr lang="da-DK" b="1" u="sng" dirty="0"/>
          </a:p>
          <a:p>
            <a:pPr marL="342900" indent="-342900" algn="l">
              <a:buBlip>
                <a:blip r:embed="rId3"/>
              </a:buBlip>
            </a:pPr>
            <a:r>
              <a:rPr lang="da-DK" dirty="0">
                <a:latin typeface="Montserrat" panose="00000500000000000000" pitchFamily="2" charset="0"/>
              </a:rPr>
              <a:t>Arbejdet tilrettelægges normalt, mandag til fredag, inden for den daglige arbejdstid 07.30 - 17.00.</a:t>
            </a: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Ændringer i den planlagte arbejdstid uden for tidsrummet fra kl. 07.30 til 16.30 skal varsles med mindst 4 uger.</a:t>
            </a:r>
          </a:p>
          <a:p>
            <a:pPr marL="1143000" lvl="1" indent="-342900" algn="l">
              <a:buBlip>
                <a:blip r:embed="rId3"/>
              </a:buBlip>
            </a:pPr>
            <a:r>
              <a:rPr lang="da-DK" dirty="0"/>
              <a:t>Ledelsen kan undtagelsesvis med et kortere varsel ændre start- og/eller sluttidspunktet til at være tidligere/senere end 07.30 til 16.30.</a:t>
            </a:r>
          </a:p>
          <a:p>
            <a:pPr marL="1143000" lvl="1" indent="-342900" algn="l">
              <a:buBlip>
                <a:blip r:embed="rId3"/>
              </a:buBlip>
            </a:pPr>
            <a:r>
              <a:rPr lang="da-DK" dirty="0"/>
              <a:t>Undtagelsesvis er ændringer der ikke er systematiske.</a:t>
            </a:r>
          </a:p>
          <a:p>
            <a:pPr marL="1143000" lvl="1" indent="-342900" algn="l">
              <a:buBlip>
                <a:blip r:embed="rId3"/>
              </a:buBlip>
            </a:pPr>
            <a:r>
              <a:rPr lang="da-DK" dirty="0"/>
              <a:t>Andet kan aftales med tillidsrepræsentanten.</a:t>
            </a:r>
          </a:p>
          <a:p>
            <a:pPr algn="l"/>
            <a:endParaRPr lang="da-DK" dirty="0">
              <a:latin typeface="Montserrat" panose="00000500000000000000" pitchFamily="2" charset="0"/>
            </a:endParaRPr>
          </a:p>
          <a:p>
            <a:pPr marL="342900" indent="-342900" algn="l">
              <a:buBlip>
                <a:blip r:embed="rId3"/>
              </a:buBlip>
            </a:pPr>
            <a:endParaRPr lang="da-DK" b="1" u="sng" dirty="0">
              <a:latin typeface="Montserrat" panose="00000500000000000000" pitchFamily="2" charset="0"/>
            </a:endParaRPr>
          </a:p>
          <a:p>
            <a:pPr algn="l"/>
            <a:endParaRPr lang="da-DK" dirty="0"/>
          </a:p>
          <a:p>
            <a:pPr algn="l"/>
            <a:endParaRPr lang="da-DK" dirty="0"/>
          </a:p>
          <a:p>
            <a:pPr algn="l"/>
            <a:endParaRPr lang="da-DK" dirty="0"/>
          </a:p>
          <a:p>
            <a:pPr algn="l"/>
            <a:endParaRPr lang="da-DK" dirty="0"/>
          </a:p>
          <a:p>
            <a:pPr algn="l"/>
            <a:endParaRPr lang="da-DK" b="1" u="sng" dirty="0"/>
          </a:p>
        </p:txBody>
      </p:sp>
      <p:sp>
        <p:nvSpPr>
          <p:cNvPr id="4" name="Pladsholder til slidenummer 3"/>
          <p:cNvSpPr>
            <a:spLocks noGrp="1"/>
          </p:cNvSpPr>
          <p:nvPr>
            <p:ph type="sldNum" sz="quarter" idx="12"/>
          </p:nvPr>
        </p:nvSpPr>
        <p:spPr/>
        <p:txBody>
          <a:bodyPr/>
          <a:lstStyle/>
          <a:p>
            <a:fld id="{2B0F63F4-1C2C-4DD0-B52F-D6D0073221B4}" type="slidenum">
              <a:rPr lang="da-DK" smtClean="0"/>
              <a:t>38</a:t>
            </a:fld>
            <a:endParaRPr lang="da-DK"/>
          </a:p>
        </p:txBody>
      </p:sp>
    </p:spTree>
    <p:extLst>
      <p:ext uri="{BB962C8B-B14F-4D97-AF65-F5344CB8AC3E}">
        <p14:creationId xmlns:p14="http://schemas.microsoft.com/office/powerpoint/2010/main" val="3229705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lnSpcReduction="10000"/>
          </a:bodyPr>
          <a:lstStyle/>
          <a:p>
            <a:pPr algn="l"/>
            <a:r>
              <a:rPr lang="da-DK" b="1" u="sng" dirty="0">
                <a:latin typeface="Montserrat" panose="00000500000000000000" pitchFamily="2" charset="0"/>
              </a:rPr>
              <a:t>Kapitel 3. Særbestemmelser dagarbejdere</a:t>
            </a:r>
          </a:p>
          <a:p>
            <a:pPr algn="l"/>
            <a:endParaRPr lang="da-DK" b="1" u="sng"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Reglerne for ulempe- og weekendgodtgørelse er uændrede, dog udbetales ved førstkommende lønudbetaling efter registrering, medmindre andet aftales.</a:t>
            </a:r>
          </a:p>
          <a:p>
            <a:pPr algn="l"/>
            <a:endParaRPr lang="da-DK" dirty="0">
              <a:latin typeface="Montserrat" panose="00000500000000000000" pitchFamily="2" charset="0"/>
            </a:endParaRPr>
          </a:p>
          <a:p>
            <a:pPr algn="l"/>
            <a:r>
              <a:rPr lang="da-DK" b="1" u="sng" dirty="0">
                <a:latin typeface="Montserrat" panose="00000500000000000000" pitchFamily="2" charset="0"/>
              </a:rPr>
              <a:t>Særligt for arrangementer med overnatning</a:t>
            </a: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Der ydes et fast ikke-pensionsgivende tillæg pr. påbegyndt dag for deltagelse i lejrture (arrangementer med overnatning). Tillægget ydes i stedet for ulempe- og weekendgodtgørelse, jf. § 20 og § 21.</a:t>
            </a:r>
          </a:p>
          <a:p>
            <a:pPr marL="800100" lvl="1" indent="-342900" algn="l">
              <a:buBlip>
                <a:blip r:embed="rId3"/>
              </a:buBlip>
            </a:pPr>
            <a:r>
              <a:rPr lang="da-DK" dirty="0">
                <a:solidFill>
                  <a:srgbClr val="000000"/>
                </a:solidFill>
              </a:rPr>
              <a:t>For nuværende: </a:t>
            </a:r>
          </a:p>
          <a:p>
            <a:pPr marL="1543050" lvl="2" indent="-285750" algn="l">
              <a:buBlip>
                <a:blip r:embed="rId3"/>
              </a:buBlip>
            </a:pPr>
            <a:r>
              <a:rPr lang="da-DK" dirty="0">
                <a:solidFill>
                  <a:srgbClr val="000000"/>
                </a:solidFill>
              </a:rPr>
              <a:t>For hverdage kr. 180,37</a:t>
            </a:r>
          </a:p>
          <a:p>
            <a:pPr marL="1543050" lvl="2" indent="-285750" algn="l">
              <a:buBlip>
                <a:blip r:embed="rId3"/>
              </a:buBlip>
            </a:pPr>
            <a:r>
              <a:rPr lang="da-DK" dirty="0">
                <a:solidFill>
                  <a:srgbClr val="000000"/>
                </a:solidFill>
              </a:rPr>
              <a:t>For lørdage, søndage og helligdage kr. 410,25</a:t>
            </a:r>
          </a:p>
          <a:p>
            <a:pPr algn="l"/>
            <a:endParaRPr lang="da-DK" dirty="0">
              <a:solidFill>
                <a:srgbClr val="000000"/>
              </a:solidFill>
            </a:endParaRPr>
          </a:p>
          <a:p>
            <a:pPr algn="l"/>
            <a:endParaRPr lang="da-DK" dirty="0">
              <a:solidFill>
                <a:srgbClr val="FF0000"/>
              </a:solidFill>
            </a:endParaRPr>
          </a:p>
          <a:p>
            <a:pPr marL="342900" indent="-342900" algn="l">
              <a:buFont typeface="Wingdings" panose="020B0604020202020204" pitchFamily="34" charset="0"/>
              <a:buChar char="v"/>
            </a:pPr>
            <a:endParaRPr lang="da-DK" dirty="0"/>
          </a:p>
          <a:p>
            <a:pPr marL="342900" indent="-342900" algn="l">
              <a:buFont typeface="Wingdings" panose="020B0604020202020204" pitchFamily="34" charset="0"/>
              <a:buChar char="v"/>
            </a:pPr>
            <a:endParaRPr lang="da-DK" dirty="0"/>
          </a:p>
          <a:p>
            <a:pPr algn="l"/>
            <a:endParaRPr lang="da-DK" b="1" u="sng" dirty="0"/>
          </a:p>
          <a:p>
            <a:pPr algn="l"/>
            <a:endParaRPr lang="da-DK" b="1" u="sng" dirty="0"/>
          </a:p>
          <a:p>
            <a:pPr algn="l"/>
            <a:endParaRPr lang="da-DK" dirty="0"/>
          </a:p>
          <a:p>
            <a:pPr algn="l"/>
            <a:endParaRPr lang="da-DK" dirty="0"/>
          </a:p>
          <a:p>
            <a:pPr algn="l"/>
            <a:endParaRPr lang="da-DK" dirty="0"/>
          </a:p>
          <a:p>
            <a:pPr algn="l"/>
            <a:endParaRPr lang="da-DK" dirty="0"/>
          </a:p>
          <a:p>
            <a:pPr algn="l"/>
            <a:endParaRPr lang="da-DK" b="1" u="sng" dirty="0"/>
          </a:p>
        </p:txBody>
      </p:sp>
      <p:sp>
        <p:nvSpPr>
          <p:cNvPr id="4" name="Pladsholder til slidenummer 3"/>
          <p:cNvSpPr>
            <a:spLocks noGrp="1"/>
          </p:cNvSpPr>
          <p:nvPr>
            <p:ph type="sldNum" sz="quarter" idx="12"/>
          </p:nvPr>
        </p:nvSpPr>
        <p:spPr/>
        <p:txBody>
          <a:bodyPr/>
          <a:lstStyle/>
          <a:p>
            <a:fld id="{2B0F63F4-1C2C-4DD0-B52F-D6D0073221B4}" type="slidenum">
              <a:rPr lang="da-DK" smtClean="0"/>
              <a:t>39</a:t>
            </a:fld>
            <a:endParaRPr lang="da-DK"/>
          </a:p>
        </p:txBody>
      </p:sp>
    </p:spTree>
    <p:extLst>
      <p:ext uri="{BB962C8B-B14F-4D97-AF65-F5344CB8AC3E}">
        <p14:creationId xmlns:p14="http://schemas.microsoft.com/office/powerpoint/2010/main" val="368636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1446646" y="1491433"/>
            <a:ext cx="8362951" cy="2472536"/>
          </a:xfrm>
          <a:prstGeom prst="rect">
            <a:avLst/>
          </a:prstGeom>
          <a:noFill/>
        </p:spPr>
        <p:txBody>
          <a:bodyPr wrap="square" rtlCol="0">
            <a:spAutoFit/>
          </a:bodyPr>
          <a:lstStyle/>
          <a:p>
            <a:r>
              <a:rPr lang="da-DK" sz="3733" b="1">
                <a:latin typeface="Montserrat" pitchFamily="2" charset="77"/>
              </a:rPr>
              <a:t>OK21-forliget i staten</a:t>
            </a:r>
          </a:p>
          <a:p>
            <a:r>
              <a:rPr lang="da-DK" sz="2667" b="1">
                <a:latin typeface="Montserrat" pitchFamily="2" charset="77"/>
              </a:rPr>
              <a:t>195.000 statsansatte</a:t>
            </a:r>
          </a:p>
          <a:p>
            <a:r>
              <a:rPr lang="da-DK" sz="2667" b="1">
                <a:latin typeface="Montserrat" pitchFamily="2" charset="77"/>
              </a:rPr>
              <a:t>1. april 2021 til 31. marts 2024</a:t>
            </a:r>
          </a:p>
          <a:p>
            <a:endParaRPr lang="da-DK" sz="2667" b="1">
              <a:latin typeface="Montserrat" pitchFamily="2" charset="77"/>
            </a:endParaRPr>
          </a:p>
          <a:p>
            <a:endParaRPr lang="da-DK" sz="3733" b="1"/>
          </a:p>
        </p:txBody>
      </p:sp>
      <p:graphicFrame>
        <p:nvGraphicFramePr>
          <p:cNvPr id="5" name="Diagram 4">
            <a:extLst>
              <a:ext uri="{FF2B5EF4-FFF2-40B4-BE49-F238E27FC236}">
                <a16:creationId xmlns:a16="http://schemas.microsoft.com/office/drawing/2014/main" id="{1315FFA6-0EFA-4931-9385-B9B882C8EDDE}"/>
              </a:ext>
            </a:extLst>
          </p:cNvPr>
          <p:cNvGraphicFramePr/>
          <p:nvPr/>
        </p:nvGraphicFramePr>
        <p:xfrm>
          <a:off x="2190044" y="142522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49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6000" b="1">
                <a:ea typeface="+mn-lt"/>
                <a:cs typeface="+mn-lt"/>
              </a:rPr>
              <a:t>Særregler døgnarbejdere</a:t>
            </a:r>
            <a:endParaRPr lang="da-DK"/>
          </a:p>
          <a:p>
            <a:pPr algn="ctr"/>
            <a:endParaRPr lang="da-DK">
              <a:cs typeface="Calibri"/>
            </a:endParaRPr>
          </a:p>
        </p:txBody>
      </p:sp>
    </p:spTree>
    <p:extLst>
      <p:ext uri="{BB962C8B-B14F-4D97-AF65-F5344CB8AC3E}">
        <p14:creationId xmlns:p14="http://schemas.microsoft.com/office/powerpoint/2010/main" val="3451622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dirty="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fontScale="92500" lnSpcReduction="10000"/>
          </a:bodyPr>
          <a:lstStyle/>
          <a:p>
            <a:pPr algn="l"/>
            <a:r>
              <a:rPr lang="da-DK" b="1" u="sng" dirty="0">
                <a:latin typeface="Montserrat SemiBold"/>
              </a:rPr>
              <a:t>Kapitel 3. Særbestemmelser døgnarbejdere</a:t>
            </a:r>
          </a:p>
          <a:p>
            <a:pPr algn="l"/>
            <a:endParaRPr lang="da-DK" b="1" u="sng" dirty="0"/>
          </a:p>
          <a:p>
            <a:pPr marL="342900" indent="-342900" algn="l">
              <a:buBlip>
                <a:blip r:embed="rId3"/>
              </a:buBlip>
            </a:pPr>
            <a:r>
              <a:rPr lang="da-DK" dirty="0">
                <a:latin typeface="Montserrat" panose="00000500000000000000" pitchFamily="2" charset="0"/>
              </a:rPr>
              <a:t>Fastlæggelsen af arbejde på lørdage, søndage og helligdage samt placeringen af fridage, meddeles lærere 4 uger forud for en 3 måneders periode.</a:t>
            </a: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Ved ændringer i den planlagte tid skal læreren orienteres så tidligt som muligt, og normalt ikke med et varsel på mindre end 96 timer.</a:t>
            </a: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Såfremt det sker med mindre end 96 timer, medregnes 1/3 arbejdstime pr. omlagt time i arbejdstidsopgørelsen.</a:t>
            </a:r>
          </a:p>
          <a:p>
            <a:pPr algn="l"/>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Ledelsen skal så vidt muligt undgå "skæv arbejdsbelastning".</a:t>
            </a:r>
          </a:p>
          <a:p>
            <a:pPr marL="342900" indent="-342900" algn="l">
              <a:buBlip>
                <a:blip r:embed="rId3"/>
              </a:buBlip>
            </a:pPr>
            <a:endParaRPr lang="da-DK" b="1" u="sng" dirty="0"/>
          </a:p>
          <a:p>
            <a:pPr algn="l"/>
            <a:endParaRPr lang="da-DK" dirty="0"/>
          </a:p>
          <a:p>
            <a:pPr algn="l"/>
            <a:endParaRPr lang="da-DK" dirty="0"/>
          </a:p>
          <a:p>
            <a:pPr algn="l"/>
            <a:endParaRPr lang="da-DK" dirty="0"/>
          </a:p>
          <a:p>
            <a:pPr algn="l"/>
            <a:endParaRPr lang="da-DK" dirty="0"/>
          </a:p>
          <a:p>
            <a:pPr algn="l"/>
            <a:endParaRPr lang="da-DK" b="1" u="sng" dirty="0"/>
          </a:p>
        </p:txBody>
      </p:sp>
    </p:spTree>
    <p:extLst>
      <p:ext uri="{BB962C8B-B14F-4D97-AF65-F5344CB8AC3E}">
        <p14:creationId xmlns:p14="http://schemas.microsoft.com/office/powerpoint/2010/main" val="4281150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0361259" cy="4889768"/>
          </a:xfrm>
        </p:spPr>
        <p:txBody>
          <a:bodyPr vert="horz" lIns="91440" tIns="45720" rIns="91440" bIns="45720" rtlCol="0" anchor="t">
            <a:normAutofit/>
          </a:bodyPr>
          <a:lstStyle/>
          <a:p>
            <a:pPr algn="l"/>
            <a:r>
              <a:rPr lang="da-DK" b="1" u="sng" dirty="0">
                <a:latin typeface="Montserrat SemiBold"/>
              </a:rPr>
              <a:t>Kapitel 3. Særbestemmelser døgnarbejdere</a:t>
            </a:r>
          </a:p>
          <a:p>
            <a:pPr algn="l"/>
            <a:endParaRPr lang="da-DK" b="1" u="sng" dirty="0"/>
          </a:p>
          <a:p>
            <a:pPr marL="342900" indent="-342900" algn="l">
              <a:buBlip>
                <a:blip r:embed="rId3"/>
              </a:buBlip>
            </a:pPr>
            <a:r>
              <a:rPr lang="da-DK" dirty="0">
                <a:latin typeface="Montserrat" panose="00000500000000000000" pitchFamily="2" charset="0"/>
              </a:rPr>
              <a:t>Læreren har ret til 26 fridage + antallet af søgnehelligdage i perioden, bortset fra søgnehelligdage der falder på ugedage, hvor læreren i forvejen altid har fri.</a:t>
            </a:r>
            <a:endParaRPr lang="da-DK" b="1" u="sng" dirty="0">
              <a:latin typeface="Montserrat" panose="00000500000000000000" pitchFamily="2" charset="0"/>
            </a:endParaRP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latin typeface="Montserrat" panose="00000500000000000000" pitchFamily="2" charset="0"/>
              </a:rPr>
              <a:t>Meddeles 4 uger forud for en 3 måneders periode.</a:t>
            </a:r>
          </a:p>
          <a:p>
            <a:pPr marL="342900" indent="-342900" algn="l">
              <a:buBlip>
                <a:blip r:embed="rId3"/>
              </a:buBlip>
            </a:pPr>
            <a:endParaRPr lang="da-DK" dirty="0">
              <a:latin typeface="Montserrat" panose="00000500000000000000" pitchFamily="2" charset="0"/>
            </a:endParaRPr>
          </a:p>
          <a:p>
            <a:pPr marL="342900" indent="-342900" algn="l">
              <a:buBlip>
                <a:blip r:embed="rId3"/>
              </a:buBlip>
            </a:pPr>
            <a:r>
              <a:rPr lang="da-DK" dirty="0">
                <a:solidFill>
                  <a:srgbClr val="000000"/>
                </a:solidFill>
                <a:latin typeface="Montserrat" panose="00000500000000000000" pitchFamily="2" charset="0"/>
              </a:rPr>
              <a:t>Der gælder samme regler som tidligere i forhold til inddragelse af en fridag</a:t>
            </a:r>
          </a:p>
          <a:p>
            <a:pPr algn="l"/>
            <a:endParaRPr lang="da-DK" dirty="0">
              <a:solidFill>
                <a:srgbClr val="000000"/>
              </a:solidFill>
            </a:endParaRPr>
          </a:p>
          <a:p>
            <a:pPr algn="l"/>
            <a:endParaRPr lang="da-DK" dirty="0">
              <a:solidFill>
                <a:srgbClr val="FF0000"/>
              </a:solidFill>
            </a:endParaRPr>
          </a:p>
          <a:p>
            <a:pPr marL="342900" indent="-342900" algn="l">
              <a:buFont typeface="Wingdings" panose="020B0604020202020204" pitchFamily="34" charset="0"/>
              <a:buChar char="v"/>
            </a:pPr>
            <a:endParaRPr lang="da-DK" dirty="0"/>
          </a:p>
          <a:p>
            <a:pPr marL="342900" indent="-342900" algn="l">
              <a:buFont typeface="Wingdings" panose="020B0604020202020204" pitchFamily="34" charset="0"/>
              <a:buChar char="v"/>
            </a:pPr>
            <a:endParaRPr lang="da-DK" dirty="0"/>
          </a:p>
          <a:p>
            <a:pPr algn="l"/>
            <a:endParaRPr lang="da-DK" b="1" u="sng" dirty="0"/>
          </a:p>
          <a:p>
            <a:pPr algn="l"/>
            <a:endParaRPr lang="da-DK" b="1" u="sng" dirty="0"/>
          </a:p>
          <a:p>
            <a:pPr algn="l"/>
            <a:endParaRPr lang="da-DK" dirty="0"/>
          </a:p>
          <a:p>
            <a:pPr algn="l"/>
            <a:endParaRPr lang="da-DK" dirty="0"/>
          </a:p>
          <a:p>
            <a:pPr algn="l"/>
            <a:endParaRPr lang="da-DK" dirty="0"/>
          </a:p>
          <a:p>
            <a:pPr algn="l"/>
            <a:endParaRPr lang="da-DK" dirty="0"/>
          </a:p>
          <a:p>
            <a:pPr algn="l"/>
            <a:endParaRPr lang="da-DK" b="1" u="sng" dirty="0"/>
          </a:p>
        </p:txBody>
      </p:sp>
    </p:spTree>
    <p:extLst>
      <p:ext uri="{BB962C8B-B14F-4D97-AF65-F5344CB8AC3E}">
        <p14:creationId xmlns:p14="http://schemas.microsoft.com/office/powerpoint/2010/main" val="327847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pic>
        <p:nvPicPr>
          <p:cNvPr id="4" name="Billede 110" descr="Et billede, der indeholder indendørs, ser, værelse, bord&#10;&#10;Beskrivelsen er genereret automatisk">
            <a:extLst>
              <a:ext uri="{FF2B5EF4-FFF2-40B4-BE49-F238E27FC236}">
                <a16:creationId xmlns:a16="http://schemas.microsoft.com/office/drawing/2014/main" id="{35FB8FE1-0CA1-4CE3-B3FB-28D65013EAEC}"/>
              </a:ext>
            </a:extLst>
          </p:cNvPr>
          <p:cNvPicPr>
            <a:picLocks noChangeAspect="1"/>
          </p:cNvPicPr>
          <p:nvPr/>
        </p:nvPicPr>
        <p:blipFill>
          <a:blip r:embed="rId3"/>
          <a:stretch>
            <a:fillRect/>
          </a:stretch>
        </p:blipFill>
        <p:spPr>
          <a:xfrm flipH="1">
            <a:off x="385" y="1296404"/>
            <a:ext cx="1891487" cy="1507549"/>
          </a:xfrm>
          <a:prstGeom prst="rect">
            <a:avLst/>
          </a:prstGeom>
        </p:spPr>
      </p:pic>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6000" b="1">
                <a:ea typeface="+mn-lt"/>
                <a:cs typeface="+mn-lt"/>
              </a:rPr>
              <a:t>Det forpligtende samarbejdsspor</a:t>
            </a:r>
            <a:endParaRPr lang="da-DK" sz="6000" b="1">
              <a:cs typeface="Calibri"/>
            </a:endParaRPr>
          </a:p>
          <a:p>
            <a:pPr algn="ctr"/>
            <a:endParaRPr lang="da-DK">
              <a:cs typeface="Calibri"/>
            </a:endParaRPr>
          </a:p>
        </p:txBody>
      </p:sp>
    </p:spTree>
    <p:extLst>
      <p:ext uri="{BB962C8B-B14F-4D97-AF65-F5344CB8AC3E}">
        <p14:creationId xmlns:p14="http://schemas.microsoft.com/office/powerpoint/2010/main" val="3536070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graphicFrame>
        <p:nvGraphicFramePr>
          <p:cNvPr id="4" name="Diagram 3">
            <a:extLst>
              <a:ext uri="{FF2B5EF4-FFF2-40B4-BE49-F238E27FC236}">
                <a16:creationId xmlns:a16="http://schemas.microsoft.com/office/drawing/2014/main" id="{B1A8FE2B-7FA1-456D-A925-EA7FFD6DD2CA}"/>
              </a:ext>
            </a:extLst>
          </p:cNvPr>
          <p:cNvGraphicFramePr/>
          <p:nvPr/>
        </p:nvGraphicFramePr>
        <p:xfrm>
          <a:off x="853437" y="2661558"/>
          <a:ext cx="10609219"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552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b="1" u="sng" dirty="0">
                <a:latin typeface="Montserrat Light" panose="00000400000000000000" pitchFamily="2" charset="0"/>
              </a:rPr>
              <a:t>Grundlaget:</a:t>
            </a:r>
          </a:p>
          <a:p>
            <a:endParaRPr lang="da-DK" b="1" u="sng" dirty="0">
              <a:latin typeface="Montserrat Light" panose="00000400000000000000" pitchFamily="2" charset="0"/>
            </a:endParaRPr>
          </a:p>
          <a:p>
            <a:r>
              <a:rPr lang="da-DK" dirty="0">
                <a:latin typeface="Montserrat Light" panose="00000400000000000000" pitchFamily="2" charset="0"/>
              </a:rPr>
              <a:t>Udarbejdes af ledelsen og udleveres til tillidsrepræsentanten</a:t>
            </a:r>
          </a:p>
          <a:p>
            <a:r>
              <a:rPr lang="da-DK" dirty="0">
                <a:latin typeface="Montserrat Light" panose="00000400000000000000" pitchFamily="2" charset="0"/>
              </a:rPr>
              <a:t>Indeholder ledelsens prioriteringer</a:t>
            </a:r>
          </a:p>
          <a:p>
            <a:r>
              <a:rPr lang="da-DK" dirty="0">
                <a:latin typeface="Montserrat Light" panose="00000400000000000000" pitchFamily="2" charset="0"/>
              </a:rPr>
              <a:t>	- forberedelsestid</a:t>
            </a:r>
          </a:p>
          <a:p>
            <a:r>
              <a:rPr lang="da-DK" dirty="0">
                <a:latin typeface="Montserrat Light" panose="00000400000000000000" pitchFamily="2" charset="0"/>
              </a:rPr>
              <a:t>	- forventede gennemsnitlige undervisningstimetal</a:t>
            </a:r>
          </a:p>
          <a:p>
            <a:r>
              <a:rPr lang="da-DK" dirty="0">
                <a:latin typeface="Montserrat Light" panose="00000400000000000000" pitchFamily="2" charset="0"/>
              </a:rPr>
              <a:t>	- forventede gennemsnitlige tilsynstimetal</a:t>
            </a:r>
          </a:p>
          <a:p>
            <a:r>
              <a:rPr lang="da-DK" dirty="0">
                <a:latin typeface="Montserrat Light" panose="00000400000000000000" pitchFamily="2" charset="0"/>
              </a:rPr>
              <a:t>	- prioriterede indsatser og opgaver og disses betydning for  lærerne</a:t>
            </a:r>
          </a:p>
          <a:p>
            <a:r>
              <a:rPr lang="da-DK" dirty="0">
                <a:latin typeface="Montserrat Light" panose="00000400000000000000" pitchFamily="2" charset="0"/>
              </a:rPr>
              <a:t>	- information om projekter og lignende, samt forventede arbejdstid hertil</a:t>
            </a:r>
          </a:p>
          <a:p>
            <a:r>
              <a:rPr lang="da-DK" dirty="0">
                <a:latin typeface="Montserrat Light" panose="00000400000000000000" pitchFamily="2" charset="0"/>
              </a:rPr>
              <a:t>	- økonomiske rammebetingelser der har konsekvenser for lærernes arbejdstid</a:t>
            </a:r>
          </a:p>
          <a:p>
            <a:endParaRPr lang="da-DK" dirty="0">
              <a:latin typeface="Montserrat Light" panose="00000400000000000000" pitchFamily="2" charset="0"/>
            </a:endParaRPr>
          </a:p>
          <a:p>
            <a:r>
              <a:rPr lang="da-DK" dirty="0">
                <a:latin typeface="Montserrat Light" panose="00000400000000000000" pitchFamily="2" charset="0"/>
              </a:rPr>
              <a:t>Formålet er at give indblik i og forståelse for ledelsens prioriteringer af lærernes arbejdstid.</a:t>
            </a:r>
          </a:p>
        </p:txBody>
      </p:sp>
    </p:spTree>
    <p:extLst>
      <p:ext uri="{BB962C8B-B14F-4D97-AF65-F5344CB8AC3E}">
        <p14:creationId xmlns:p14="http://schemas.microsoft.com/office/powerpoint/2010/main" val="2892275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b="1" u="sng">
                <a:latin typeface="Montserrat Light" panose="00000400000000000000" pitchFamily="2" charset="0"/>
              </a:rPr>
              <a:t>Drøftelse med tillidsrepræsentanten:</a:t>
            </a:r>
          </a:p>
          <a:p>
            <a:endParaRPr lang="da-DK" b="1" u="sng">
              <a:latin typeface="Montserrat Light" panose="00000400000000000000" pitchFamily="2" charset="0"/>
            </a:endParaRPr>
          </a:p>
          <a:p>
            <a:r>
              <a:rPr lang="da-DK">
                <a:latin typeface="Montserrat Light" panose="00000400000000000000" pitchFamily="2" charset="0"/>
              </a:rPr>
              <a:t>Med udgangspunkt i grundlaget drøfter ledelse og tillidsrepræsentant:</a:t>
            </a:r>
          </a:p>
          <a:p>
            <a:r>
              <a:rPr lang="da-DK">
                <a:latin typeface="Montserrat Light" panose="00000400000000000000" pitchFamily="2" charset="0"/>
              </a:rPr>
              <a:t>	- overordnede målsætninger</a:t>
            </a:r>
          </a:p>
          <a:p>
            <a:r>
              <a:rPr lang="da-DK">
                <a:latin typeface="Montserrat Light" panose="00000400000000000000" pitchFamily="2" charset="0"/>
              </a:rPr>
              <a:t>	- målsætninger for lærernes undervisning og øvrige opgaver</a:t>
            </a:r>
          </a:p>
          <a:p>
            <a:r>
              <a:rPr lang="da-DK">
                <a:latin typeface="Montserrat Light" panose="00000400000000000000" pitchFamily="2" charset="0"/>
              </a:rPr>
              <a:t>	- ledelsens prioriteringer af lærernes arbejdstid</a:t>
            </a:r>
          </a:p>
          <a:p>
            <a:endParaRPr lang="da-DK">
              <a:latin typeface="Montserrat Light" panose="00000400000000000000" pitchFamily="2" charset="0"/>
            </a:endParaRPr>
          </a:p>
          <a:p>
            <a:r>
              <a:rPr lang="da-DK">
                <a:latin typeface="Montserrat Light" panose="00000400000000000000" pitchFamily="2" charset="0"/>
              </a:rPr>
              <a:t>Ligeledes drøftes hvordan der sikres transparens i planlægningen og opgavefordelingen.</a:t>
            </a:r>
          </a:p>
          <a:p>
            <a:endParaRPr lang="da-DK">
              <a:latin typeface="Montserrat Light" panose="00000400000000000000" pitchFamily="2" charset="0"/>
            </a:endParaRPr>
          </a:p>
          <a:p>
            <a:r>
              <a:rPr lang="da-DK">
                <a:latin typeface="Montserrat Light" panose="00000400000000000000" pitchFamily="2" charset="0"/>
              </a:rPr>
              <a:t>Formålet med drøftelser er, at understøtte sammenhængen mellem arbejdstid og opgaver, samt et rimeligt forhold mellem undervisning og forberedelse.</a:t>
            </a:r>
          </a:p>
        </p:txBody>
      </p:sp>
    </p:spTree>
    <p:extLst>
      <p:ext uri="{BB962C8B-B14F-4D97-AF65-F5344CB8AC3E}">
        <p14:creationId xmlns:p14="http://schemas.microsoft.com/office/powerpoint/2010/main" val="27104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da-DK" b="1" u="sng">
                <a:latin typeface="Montserrat Light"/>
              </a:rPr>
              <a:t>Yderligere drøftelser:</a:t>
            </a:r>
          </a:p>
          <a:p>
            <a:endParaRPr lang="da-DK" b="1" u="sng">
              <a:latin typeface="Montserrat Light" panose="00000400000000000000" pitchFamily="2" charset="0"/>
            </a:endParaRPr>
          </a:p>
          <a:p>
            <a:endParaRPr lang="da-DK">
              <a:latin typeface="Montserrat Light" panose="00000400000000000000" pitchFamily="2" charset="0"/>
            </a:endParaRPr>
          </a:p>
          <a:p>
            <a:r>
              <a:rPr lang="da-DK">
                <a:latin typeface="Montserrat Light"/>
              </a:rPr>
              <a:t>Ledelsen fastlægger, efter drøftelse med tillidsrepræsentanten:</a:t>
            </a:r>
          </a:p>
          <a:p>
            <a:endParaRPr lang="da-DK">
              <a:latin typeface="Montserrat Light"/>
            </a:endParaRPr>
          </a:p>
          <a:p>
            <a:pPr marL="285750" indent="-285750">
              <a:buFont typeface="Arial"/>
              <a:buChar char="•"/>
            </a:pPr>
            <a:r>
              <a:rPr lang="da-DK">
                <a:latin typeface="Montserrat Light"/>
              </a:rPr>
              <a:t>Principper for tilstedeværelse </a:t>
            </a:r>
            <a:endParaRPr lang="da-DK">
              <a:latin typeface="Calibri" panose="020F0502020204030204"/>
              <a:cs typeface="Calibri" panose="020F0502020204030204"/>
            </a:endParaRPr>
          </a:p>
          <a:p>
            <a:pPr marL="285750" indent="-285750">
              <a:buFont typeface="Arial"/>
              <a:buChar char="•"/>
            </a:pPr>
            <a:r>
              <a:rPr lang="da-DK">
                <a:latin typeface="Montserrat Light"/>
              </a:rPr>
              <a:t>Mødeaktiviteter og balance mellem den enkelte lærers selvtilrettelæggelse af arbejdstiden og det fælles kollegiale samarbejde.</a:t>
            </a:r>
            <a:endParaRPr lang="da-DK">
              <a:cs typeface="Calibri" panose="020F0502020204030204"/>
            </a:endParaRPr>
          </a:p>
        </p:txBody>
      </p:sp>
    </p:spTree>
    <p:extLst>
      <p:ext uri="{BB962C8B-B14F-4D97-AF65-F5344CB8AC3E}">
        <p14:creationId xmlns:p14="http://schemas.microsoft.com/office/powerpoint/2010/main" val="164639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b="1" u="sng">
                <a:latin typeface="Montserrat Light" panose="00000400000000000000" pitchFamily="2" charset="0"/>
              </a:rPr>
              <a:t>Skoleplan:</a:t>
            </a:r>
          </a:p>
          <a:p>
            <a:endParaRPr lang="da-DK" b="1" u="sng">
              <a:latin typeface="Montserrat Light" panose="00000400000000000000" pitchFamily="2" charset="0"/>
            </a:endParaRPr>
          </a:p>
          <a:p>
            <a:r>
              <a:rPr lang="da-DK">
                <a:latin typeface="Montserrat Light" panose="00000400000000000000" pitchFamily="2" charset="0"/>
              </a:rPr>
              <a:t>På baggrund af drøftelsen med tillidsrepræsentanten udarbejder ledelsen forslag til skoleplan.</a:t>
            </a:r>
          </a:p>
          <a:p>
            <a:r>
              <a:rPr lang="da-DK">
                <a:latin typeface="Montserrat Light" panose="00000400000000000000" pitchFamily="2" charset="0"/>
              </a:rPr>
              <a:t>Denne indeholder:</a:t>
            </a:r>
          </a:p>
          <a:p>
            <a:r>
              <a:rPr lang="da-DK">
                <a:latin typeface="Montserrat Light" panose="00000400000000000000" pitchFamily="2" charset="0"/>
              </a:rPr>
              <a:t>	- Ledelsens prioriteringer og grundlaget her for.</a:t>
            </a:r>
          </a:p>
          <a:p>
            <a:r>
              <a:rPr lang="da-DK">
                <a:latin typeface="Montserrat Light" panose="00000400000000000000" pitchFamily="2" charset="0"/>
              </a:rPr>
              <a:t>	- Beskrivelser af prioriterede indsatser og opgavers indhold</a:t>
            </a:r>
          </a:p>
          <a:p>
            <a:r>
              <a:rPr lang="da-DK">
                <a:latin typeface="Montserrat Light" panose="00000400000000000000" pitchFamily="2" charset="0"/>
              </a:rPr>
              <a:t>	- Beskrivelse af klasselærer-/kontaktlæreropgaven</a:t>
            </a:r>
          </a:p>
          <a:p>
            <a:r>
              <a:rPr lang="da-DK">
                <a:latin typeface="Montserrat Light" panose="00000400000000000000" pitchFamily="2" charset="0"/>
              </a:rPr>
              <a:t>	- Hvad der forstås ved individuel forberedelse</a:t>
            </a:r>
          </a:p>
          <a:p>
            <a:r>
              <a:rPr lang="da-DK">
                <a:latin typeface="Montserrat Light" panose="00000400000000000000" pitchFamily="2" charset="0"/>
              </a:rPr>
              <a:t>	- Antallet af lærere/årsværk på skolen</a:t>
            </a:r>
          </a:p>
        </p:txBody>
      </p:sp>
    </p:spTree>
    <p:extLst>
      <p:ext uri="{BB962C8B-B14F-4D97-AF65-F5344CB8AC3E}">
        <p14:creationId xmlns:p14="http://schemas.microsoft.com/office/powerpoint/2010/main" val="137748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b="1" u="sng">
                <a:latin typeface="Montserrat Light" panose="00000400000000000000" pitchFamily="2" charset="0"/>
              </a:rPr>
              <a:t>Samarbejdsmøde:</a:t>
            </a:r>
          </a:p>
          <a:p>
            <a:endParaRPr lang="da-DK" b="1" u="sng">
              <a:latin typeface="Montserrat Light" panose="00000400000000000000" pitchFamily="2" charset="0"/>
            </a:endParaRPr>
          </a:p>
          <a:p>
            <a:r>
              <a:rPr lang="da-DK">
                <a:latin typeface="Montserrat Light" panose="00000400000000000000" pitchFamily="2" charset="0"/>
              </a:rPr>
              <a:t>Ledelsens overvejelser om målsætninger og skoleplan præsenteres og drøftes på et møde mellem ledelsen og lærere.</a:t>
            </a:r>
          </a:p>
          <a:p>
            <a:endParaRPr lang="da-DK">
              <a:latin typeface="Montserrat Light" panose="00000400000000000000" pitchFamily="2" charset="0"/>
            </a:endParaRPr>
          </a:p>
          <a:p>
            <a:r>
              <a:rPr lang="da-DK" b="0" i="0" u="none" strike="noStrike">
                <a:solidFill>
                  <a:srgbClr val="FFFFFF"/>
                </a:solidFill>
                <a:effectLst/>
                <a:latin typeface="Montserrat Light" panose="00000400000000000000" pitchFamily="2" charset="0"/>
              </a:rPr>
              <a:t>Målet er, at drøftelserne med lærerne skal kvalificere overvejelserne om målsætninger og skoleplan forud for, at ledelsen træffer endelig beslutning.</a:t>
            </a:r>
            <a:r>
              <a:rPr lang="da-DK" b="0" i="0">
                <a:solidFill>
                  <a:srgbClr val="000000"/>
                </a:solidFill>
                <a:effectLst/>
                <a:latin typeface="Montserrat Light" panose="00000400000000000000" pitchFamily="2" charset="0"/>
              </a:rPr>
              <a:t>​</a:t>
            </a:r>
          </a:p>
          <a:p>
            <a:endParaRPr lang="da-DK">
              <a:solidFill>
                <a:srgbClr val="000000"/>
              </a:solidFill>
              <a:latin typeface="Montserrat Light" panose="00000400000000000000" pitchFamily="2" charset="0"/>
            </a:endParaRPr>
          </a:p>
          <a:p>
            <a:r>
              <a:rPr lang="da-DK" b="0" i="0" u="none" strike="noStrike">
                <a:solidFill>
                  <a:srgbClr val="FFFFFF"/>
                </a:solidFill>
                <a:effectLst/>
                <a:latin typeface="Montserrat Light" panose="00000400000000000000" pitchFamily="2" charset="0"/>
              </a:rPr>
              <a:t>I drøftelsen indgår viden om erfaringer fra tidligere skoleår, indsamlet i fællesskab af ledelse og tillidsrepræsentant. </a:t>
            </a:r>
            <a:r>
              <a:rPr lang="da-DK" b="0" i="0">
                <a:solidFill>
                  <a:srgbClr val="000000"/>
                </a:solidFill>
                <a:effectLst/>
                <a:latin typeface="Montserrat Light" panose="00000400000000000000" pitchFamily="2" charset="0"/>
              </a:rPr>
              <a:t>​</a:t>
            </a:r>
            <a:endParaRPr lang="da-DK">
              <a:latin typeface="Montserrat Light" panose="00000400000000000000" pitchFamily="2" charset="0"/>
            </a:endParaRPr>
          </a:p>
        </p:txBody>
      </p:sp>
    </p:spTree>
    <p:extLst>
      <p:ext uri="{BB962C8B-B14F-4D97-AF65-F5344CB8AC3E}">
        <p14:creationId xmlns:p14="http://schemas.microsoft.com/office/powerpoint/2010/main" val="222008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15FFA6-0EFA-4931-9385-B9B882C8EDDE}"/>
              </a:ext>
            </a:extLst>
          </p:cNvPr>
          <p:cNvGraphicFramePr/>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4">
            <a:extLst>
              <a:ext uri="{FF2B5EF4-FFF2-40B4-BE49-F238E27FC236}">
                <a16:creationId xmlns:a16="http://schemas.microsoft.com/office/drawing/2014/main" id="{0C0D0508-C8E2-4623-8B26-099EF5440A31}"/>
              </a:ext>
            </a:extLst>
          </p:cNvPr>
          <p:cNvGrpSpPr>
            <a:grpSpLocks/>
          </p:cNvGrpSpPr>
          <p:nvPr/>
        </p:nvGrpSpPr>
        <p:grpSpPr bwMode="auto">
          <a:xfrm>
            <a:off x="1410614" y="395914"/>
            <a:ext cx="9233644" cy="5817605"/>
            <a:chOff x="1248" y="240"/>
            <a:chExt cx="4176" cy="3600"/>
          </a:xfrm>
        </p:grpSpPr>
        <p:sp>
          <p:nvSpPr>
            <p:cNvPr id="7" name="Pyr1">
              <a:extLst>
                <a:ext uri="{FF2B5EF4-FFF2-40B4-BE49-F238E27FC236}">
                  <a16:creationId xmlns:a16="http://schemas.microsoft.com/office/drawing/2014/main" id="{F74119B2-92B2-49E6-865D-8D97BFF32482}"/>
                </a:ext>
              </a:extLst>
            </p:cNvPr>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fontAlgn="base">
                <a:spcBef>
                  <a:spcPct val="0"/>
                </a:spcBef>
                <a:spcAft>
                  <a:spcPct val="0"/>
                </a:spcAft>
              </a:pPr>
              <a:endParaRPr lang="da-DK" sz="2400">
                <a:solidFill>
                  <a:srgbClr val="000000"/>
                </a:solidFill>
                <a:latin typeface="Arial" charset="0"/>
              </a:endParaRPr>
            </a:p>
          </p:txBody>
        </p:sp>
        <p:sp>
          <p:nvSpPr>
            <p:cNvPr id="8" name="Pyr2">
              <a:extLst>
                <a:ext uri="{FF2B5EF4-FFF2-40B4-BE49-F238E27FC236}">
                  <a16:creationId xmlns:a16="http://schemas.microsoft.com/office/drawing/2014/main" id="{05BDE181-D279-47BF-AA47-7E7E2C167B83}"/>
                </a:ext>
              </a:extLst>
            </p:cNvPr>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algn="ctr" fontAlgn="base">
                <a:spcBef>
                  <a:spcPct val="0"/>
                </a:spcBef>
                <a:spcAft>
                  <a:spcPct val="0"/>
                </a:spcAft>
              </a:pPr>
              <a:r>
                <a:rPr lang="da-DK" altLang="da-DK" sz="2667" b="1">
                  <a:solidFill>
                    <a:srgbClr val="000000"/>
                  </a:solidFill>
                  <a:latin typeface="Arial" charset="0"/>
                </a:rPr>
                <a:t>SM / CFU</a:t>
              </a:r>
              <a:r>
                <a:rPr lang="da-DK" altLang="da-DK" sz="2667">
                  <a:solidFill>
                    <a:srgbClr val="000000"/>
                  </a:solidFill>
                  <a:latin typeface="Arial" charset="0"/>
                </a:rPr>
                <a:t> </a:t>
              </a:r>
            </a:p>
            <a:p>
              <a:pPr algn="ctr" fontAlgn="base">
                <a:spcBef>
                  <a:spcPct val="0"/>
                </a:spcBef>
                <a:spcAft>
                  <a:spcPct val="0"/>
                </a:spcAft>
              </a:pPr>
              <a:r>
                <a:rPr lang="da-DK" altLang="da-DK" sz="1867">
                  <a:solidFill>
                    <a:srgbClr val="000000"/>
                  </a:solidFill>
                  <a:latin typeface="Arial" charset="0"/>
                </a:rPr>
                <a:t>Aftaler der gælder for alle i staten</a:t>
              </a:r>
            </a:p>
            <a:p>
              <a:pPr algn="ctr" fontAlgn="base">
                <a:spcBef>
                  <a:spcPct val="0"/>
                </a:spcBef>
                <a:spcAft>
                  <a:spcPct val="0"/>
                </a:spcAft>
              </a:pPr>
              <a:endParaRPr lang="da-DK" altLang="da-DK" sz="2667">
                <a:solidFill>
                  <a:srgbClr val="000000"/>
                </a:solidFill>
                <a:latin typeface="Arial" charset="0"/>
              </a:endParaRPr>
            </a:p>
          </p:txBody>
        </p:sp>
        <p:sp>
          <p:nvSpPr>
            <p:cNvPr id="9" name="Pyr3">
              <a:extLst>
                <a:ext uri="{FF2B5EF4-FFF2-40B4-BE49-F238E27FC236}">
                  <a16:creationId xmlns:a16="http://schemas.microsoft.com/office/drawing/2014/main" id="{4D38A330-865A-4535-AFF1-FCF010ABC1C0}"/>
                </a:ext>
              </a:extLst>
            </p:cNvPr>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algn="ctr" fontAlgn="base">
                <a:spcBef>
                  <a:spcPct val="0"/>
                </a:spcBef>
                <a:spcAft>
                  <a:spcPct val="0"/>
                </a:spcAft>
              </a:pPr>
              <a:r>
                <a:rPr lang="da-DK" altLang="da-DK" sz="2667" b="1">
                  <a:solidFill>
                    <a:srgbClr val="000000"/>
                  </a:solidFill>
                  <a:latin typeface="Arial" charset="0"/>
                </a:rPr>
                <a:t>MEDST* – LC/ FSL</a:t>
              </a:r>
            </a:p>
            <a:p>
              <a:pPr algn="ctr" fontAlgn="base">
                <a:spcBef>
                  <a:spcPct val="0"/>
                </a:spcBef>
                <a:spcAft>
                  <a:spcPct val="0"/>
                </a:spcAft>
              </a:pPr>
              <a:r>
                <a:rPr lang="da-DK" altLang="da-DK" sz="1867">
                  <a:solidFill>
                    <a:srgbClr val="000000"/>
                  </a:solidFill>
                  <a:latin typeface="Arial" charset="0"/>
                </a:rPr>
                <a:t>Aftaler der gælder for grundskoler og efterskoler</a:t>
              </a:r>
            </a:p>
          </p:txBody>
        </p:sp>
        <p:sp>
          <p:nvSpPr>
            <p:cNvPr id="10" name="Pyr4">
              <a:extLst>
                <a:ext uri="{FF2B5EF4-FFF2-40B4-BE49-F238E27FC236}">
                  <a16:creationId xmlns:a16="http://schemas.microsoft.com/office/drawing/2014/main" id="{0A84706A-E7F3-442F-BFE8-5C8A20EC834E}"/>
                </a:ext>
              </a:extLst>
            </p:cNvPr>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algn="ctr" fontAlgn="base">
                <a:spcBef>
                  <a:spcPct val="0"/>
                </a:spcBef>
                <a:spcAft>
                  <a:spcPct val="0"/>
                </a:spcAft>
              </a:pPr>
              <a:r>
                <a:rPr lang="da-DK" altLang="da-DK" sz="3200" b="1">
                  <a:solidFill>
                    <a:srgbClr val="000000"/>
                  </a:solidFill>
                  <a:latin typeface="Arial" charset="0"/>
                </a:rPr>
                <a:t>Ledelse / Tillidsrepræsentant</a:t>
              </a:r>
            </a:p>
            <a:p>
              <a:pPr algn="ctr" fontAlgn="base">
                <a:spcBef>
                  <a:spcPct val="0"/>
                </a:spcBef>
                <a:spcAft>
                  <a:spcPct val="0"/>
                </a:spcAft>
              </a:pPr>
              <a:r>
                <a:rPr lang="da-DK" altLang="da-DK" sz="2667">
                  <a:solidFill>
                    <a:srgbClr val="000000"/>
                  </a:solidFill>
                  <a:latin typeface="Arial" charset="0"/>
                </a:rPr>
                <a:t>Aftaler der gælder for den enkelte skole</a:t>
              </a:r>
            </a:p>
          </p:txBody>
        </p:sp>
      </p:grpSp>
      <p:sp>
        <p:nvSpPr>
          <p:cNvPr id="11" name="AutoShape 14">
            <a:extLst>
              <a:ext uri="{FF2B5EF4-FFF2-40B4-BE49-F238E27FC236}">
                <a16:creationId xmlns:a16="http://schemas.microsoft.com/office/drawing/2014/main" id="{217F746B-0316-4F60-AC81-35A68DD37924}"/>
              </a:ext>
            </a:extLst>
          </p:cNvPr>
          <p:cNvSpPr>
            <a:spLocks noChangeArrowheads="1"/>
          </p:cNvSpPr>
          <p:nvPr/>
        </p:nvSpPr>
        <p:spPr bwMode="auto">
          <a:xfrm>
            <a:off x="5403018" y="521911"/>
            <a:ext cx="1248833" cy="1153583"/>
          </a:xfrm>
          <a:prstGeom prst="downArrow">
            <a:avLst>
              <a:gd name="adj1" fmla="val 50000"/>
              <a:gd name="adj2" fmla="val 250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sz="2400"/>
          </a:p>
        </p:txBody>
      </p:sp>
      <p:sp>
        <p:nvSpPr>
          <p:cNvPr id="12" name="Tekstboks 2">
            <a:extLst>
              <a:ext uri="{FF2B5EF4-FFF2-40B4-BE49-F238E27FC236}">
                <a16:creationId xmlns:a16="http://schemas.microsoft.com/office/drawing/2014/main" id="{78BE7A22-0300-4474-8931-D8BA54B2412C}"/>
              </a:ext>
            </a:extLst>
          </p:cNvPr>
          <p:cNvSpPr txBox="1"/>
          <p:nvPr/>
        </p:nvSpPr>
        <p:spPr>
          <a:xfrm>
            <a:off x="1245633" y="6336090"/>
            <a:ext cx="6268383" cy="461665"/>
          </a:xfrm>
          <a:prstGeom prst="rect">
            <a:avLst/>
          </a:prstGeom>
          <a:noFill/>
        </p:spPr>
        <p:txBody>
          <a:bodyPr wrap="none" rtlCol="0">
            <a:spAutoFit/>
          </a:bodyPr>
          <a:lstStyle/>
          <a:p>
            <a:r>
              <a:rPr lang="da-DK" sz="2400"/>
              <a:t>* Skoleorganisationerne bliver orienteret og hørt</a:t>
            </a:r>
          </a:p>
        </p:txBody>
      </p:sp>
      <p:sp>
        <p:nvSpPr>
          <p:cNvPr id="14" name="Titel 4">
            <a:extLst>
              <a:ext uri="{FF2B5EF4-FFF2-40B4-BE49-F238E27FC236}">
                <a16:creationId xmlns:a16="http://schemas.microsoft.com/office/drawing/2014/main" id="{2B309945-0B84-403C-BD9C-98E81F5356D7}"/>
              </a:ext>
            </a:extLst>
          </p:cNvPr>
          <p:cNvSpPr txBox="1">
            <a:spLocks/>
          </p:cNvSpPr>
          <p:nvPr/>
        </p:nvSpPr>
        <p:spPr>
          <a:xfrm rot="18493549">
            <a:off x="-1195961" y="2789358"/>
            <a:ext cx="8275681" cy="817405"/>
          </a:xfrm>
          <a:prstGeom prst="rect">
            <a:avLst/>
          </a:prstGeom>
        </p:spPr>
        <p:txBody>
          <a:bodyPr vert="horz" lIns="121920" tIns="60960" rIns="121920" bIns="6096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5867"/>
              <a:t>Forhandlingssystemet</a:t>
            </a:r>
          </a:p>
        </p:txBody>
      </p:sp>
      <p:sp>
        <p:nvSpPr>
          <p:cNvPr id="15" name="Tekstboks 12">
            <a:extLst>
              <a:ext uri="{FF2B5EF4-FFF2-40B4-BE49-F238E27FC236}">
                <a16:creationId xmlns:a16="http://schemas.microsoft.com/office/drawing/2014/main" id="{6FA29B49-099C-473F-B3D9-5C06558E3826}"/>
              </a:ext>
            </a:extLst>
          </p:cNvPr>
          <p:cNvSpPr txBox="1"/>
          <p:nvPr/>
        </p:nvSpPr>
        <p:spPr>
          <a:xfrm>
            <a:off x="8471867" y="2409569"/>
            <a:ext cx="3408434" cy="1117935"/>
          </a:xfrm>
          <a:prstGeom prst="rect">
            <a:avLst/>
          </a:prstGeom>
          <a:noFill/>
        </p:spPr>
        <p:txBody>
          <a:bodyPr wrap="none" rtlCol="0">
            <a:spAutoFit/>
          </a:bodyPr>
          <a:lstStyle/>
          <a:p>
            <a:r>
              <a:rPr lang="da-DK" sz="1333"/>
              <a:t>SM: Skatteministeriet</a:t>
            </a:r>
          </a:p>
          <a:p>
            <a:r>
              <a:rPr lang="da-DK" sz="1333"/>
              <a:t>CFU: Centralorganisationernes Fællesudvalg </a:t>
            </a:r>
          </a:p>
          <a:p>
            <a:r>
              <a:rPr lang="da-DK" sz="1333"/>
              <a:t>MEDST: Medarbejder og Kompetencestyrelsen</a:t>
            </a:r>
          </a:p>
          <a:p>
            <a:r>
              <a:rPr lang="da-DK" sz="1333"/>
              <a:t>LC: Lærernes Centralorganisation</a:t>
            </a:r>
          </a:p>
          <a:p>
            <a:r>
              <a:rPr lang="da-DK" sz="1333"/>
              <a:t>FSL: Frie Skolers Lærerforening</a:t>
            </a:r>
          </a:p>
        </p:txBody>
      </p:sp>
    </p:spTree>
    <p:extLst>
      <p:ext uri="{BB962C8B-B14F-4D97-AF65-F5344CB8AC3E}">
        <p14:creationId xmlns:p14="http://schemas.microsoft.com/office/powerpoint/2010/main" val="773521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8" y="2529191"/>
            <a:ext cx="10609220" cy="41238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da-DK" b="1" u="sng" dirty="0">
                <a:latin typeface="Montserrat Light"/>
              </a:rPr>
              <a:t>Fælles viden:</a:t>
            </a:r>
          </a:p>
          <a:p>
            <a:endParaRPr lang="da-DK" b="1" u="sng" dirty="0">
              <a:latin typeface="Montserrat Light" panose="00000400000000000000" pitchFamily="2" charset="0"/>
            </a:endParaRPr>
          </a:p>
          <a:p>
            <a:pPr algn="l" rtl="0" fontAlgn="base"/>
            <a:r>
              <a:rPr lang="da-DK" b="0" i="0" u="none" strike="noStrike" dirty="0">
                <a:solidFill>
                  <a:srgbClr val="FFFFFF"/>
                </a:solidFill>
                <a:effectLst/>
                <a:latin typeface="Montserrat Light"/>
              </a:rPr>
              <a:t>Ledelse og tillidsrepræsentant samarbejder om at indhente viden om erfaringer som kan have betydning for fremadrettet planlægning af lærernes arbejdstid.</a:t>
            </a:r>
            <a:r>
              <a:rPr lang="en-US" b="0" i="0" dirty="0">
                <a:solidFill>
                  <a:srgbClr val="000000"/>
                </a:solidFill>
                <a:effectLst/>
                <a:latin typeface="Montserrat Light"/>
              </a:rPr>
              <a:t>​</a:t>
            </a:r>
          </a:p>
          <a:p>
            <a:endParaRPr lang="en-US" dirty="0">
              <a:solidFill>
                <a:srgbClr val="000000"/>
              </a:solidFill>
              <a:latin typeface="Montserrat Light"/>
            </a:endParaRPr>
          </a:p>
          <a:p>
            <a:pPr algn="l" rtl="0" fontAlgn="base"/>
            <a:r>
              <a:rPr lang="da-DK" b="0" i="0" u="none" strike="noStrike" dirty="0">
                <a:solidFill>
                  <a:srgbClr val="FFFFFF"/>
                </a:solidFill>
                <a:effectLst/>
                <a:latin typeface="Montserrat Light"/>
              </a:rPr>
              <a:t>Ledelsen udarbejder på baggrund af den indsamlede viden, og forud for vedtagelse af </a:t>
            </a:r>
            <a:r>
              <a:rPr lang="da-DK" dirty="0">
                <a:solidFill>
                  <a:srgbClr val="FFFFFF"/>
                </a:solidFill>
                <a:latin typeface="Montserrat Light"/>
              </a:rPr>
              <a:t>skolens</a:t>
            </a:r>
            <a:r>
              <a:rPr lang="da-DK" b="0" i="0" u="none" strike="noStrike" dirty="0">
                <a:solidFill>
                  <a:srgbClr val="FFFFFF"/>
                </a:solidFill>
                <a:effectLst/>
                <a:latin typeface="Montserrat Light"/>
              </a:rPr>
              <a:t> budget for det kommende år, mindst gang årligt en skriftlig opsamling på erfaringer fra den forgangne normperiode.</a:t>
            </a:r>
            <a:r>
              <a:rPr lang="en-US" b="0" i="0" dirty="0">
                <a:solidFill>
                  <a:srgbClr val="000000"/>
                </a:solidFill>
                <a:effectLst/>
                <a:latin typeface="Montserrat Light"/>
              </a:rPr>
              <a:t>​</a:t>
            </a:r>
          </a:p>
          <a:p>
            <a:endParaRPr lang="da-DK" dirty="0">
              <a:latin typeface="Montserrat Light" panose="00000400000000000000" pitchFamily="2" charset="0"/>
            </a:endParaRPr>
          </a:p>
          <a:p>
            <a:r>
              <a:rPr lang="da-DK" dirty="0">
                <a:latin typeface="Montserrat Light"/>
              </a:rPr>
              <a:t>Tillidsrepræsentanten inddrages i udarbejdelsen for at kvalificere opsamlingen.</a:t>
            </a:r>
          </a:p>
          <a:p>
            <a:r>
              <a:rPr lang="da-DK" dirty="0">
                <a:latin typeface="Montserrat Light"/>
              </a:rPr>
              <a:t>Opsamlingen indgår i drøftelsen på samarbejdsmødet.</a:t>
            </a:r>
          </a:p>
          <a:p>
            <a:endParaRPr lang="da-DK" dirty="0">
              <a:latin typeface="Montserrat Light" panose="00000400000000000000" pitchFamily="2" charset="0"/>
            </a:endParaRPr>
          </a:p>
          <a:p>
            <a:endParaRPr lang="da-DK" dirty="0">
              <a:latin typeface="Montserrat Light" panose="00000400000000000000" pitchFamily="2" charset="0"/>
            </a:endParaRPr>
          </a:p>
        </p:txBody>
      </p:sp>
    </p:spTree>
    <p:extLst>
      <p:ext uri="{BB962C8B-B14F-4D97-AF65-F5344CB8AC3E}">
        <p14:creationId xmlns:p14="http://schemas.microsoft.com/office/powerpoint/2010/main" val="679437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520588" cy="3476708"/>
          </a:xfrm>
        </p:spPr>
        <p:txBody>
          <a:bodyPr>
            <a:normAutofit/>
          </a:bodyPr>
          <a:lstStyle/>
          <a:p>
            <a:pPr algn="l"/>
            <a:r>
              <a:rPr lang="da-DK" b="1" u="sng"/>
              <a:t>§ 5 Samarbejde på skole-/institutionsniveau</a:t>
            </a:r>
          </a:p>
          <a:p>
            <a:pPr algn="l"/>
            <a:endParaRPr lang="da-DK" b="1" u="sng"/>
          </a:p>
          <a:p>
            <a:pPr algn="l"/>
            <a:endParaRPr lang="da-DK" b="1" u="sng"/>
          </a:p>
        </p:txBody>
      </p:sp>
      <p:sp>
        <p:nvSpPr>
          <p:cNvPr id="6" name="Rektangel: afrundede hjørner 5">
            <a:extLst>
              <a:ext uri="{FF2B5EF4-FFF2-40B4-BE49-F238E27FC236}">
                <a16:creationId xmlns:a16="http://schemas.microsoft.com/office/drawing/2014/main" id="{895AD530-30B7-4C7C-B8CE-8E8F51E6CC0D}"/>
              </a:ext>
            </a:extLst>
          </p:cNvPr>
          <p:cNvSpPr/>
          <p:nvPr/>
        </p:nvSpPr>
        <p:spPr>
          <a:xfrm>
            <a:off x="853437" y="2547256"/>
            <a:ext cx="10625549" cy="39841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da-DK" b="1" u="sng">
                <a:latin typeface="Montserrat Light"/>
              </a:rPr>
              <a:t>Fælles viden:</a:t>
            </a:r>
          </a:p>
          <a:p>
            <a:endParaRPr lang="da-DK" b="1" u="sng">
              <a:latin typeface="Montserrat Light" panose="00000400000000000000" pitchFamily="2" charset="0"/>
            </a:endParaRPr>
          </a:p>
          <a:p>
            <a:endParaRPr lang="da-DK" b="1" u="sng">
              <a:latin typeface="Montserrat Light" panose="00000400000000000000" pitchFamily="2" charset="0"/>
            </a:endParaRPr>
          </a:p>
          <a:p>
            <a:r>
              <a:rPr lang="da-DK">
                <a:latin typeface="Montserrat Light"/>
              </a:rPr>
              <a:t>Tillidsrepræsentanten må anvende den fornødne tid til at kvalificere denne opsamling af viden, herunder tid til at inddrage lærerkollegiet.</a:t>
            </a:r>
          </a:p>
          <a:p>
            <a:endParaRPr lang="da-DK">
              <a:solidFill>
                <a:schemeClr val="bg1"/>
              </a:solidFill>
              <a:latin typeface="Montserrat Light"/>
            </a:endParaRPr>
          </a:p>
          <a:p>
            <a:endParaRPr lang="da-DK">
              <a:solidFill>
                <a:schemeClr val="bg1"/>
              </a:solidFill>
              <a:latin typeface="Montserrat Light"/>
            </a:endParaRPr>
          </a:p>
          <a:p>
            <a:r>
              <a:rPr lang="da-DK">
                <a:solidFill>
                  <a:schemeClr val="bg1"/>
                </a:solidFill>
                <a:latin typeface="Montserrat Light"/>
              </a:rPr>
              <a:t>Parterne er enige om, at henlede opmærksomheden på, at de øgede krav til tillidsrepræsentanten bør medføre, at de får de nødvendige og tilstrækkelige vilkår til at udføre deres virke, herunder f.eks. den nødvendige tid og uddannelse samt tryghed i ansættelsen.</a:t>
            </a:r>
          </a:p>
          <a:p>
            <a:endParaRPr lang="da-DK" b="1" u="sng">
              <a:solidFill>
                <a:srgbClr val="FF0000"/>
              </a:solidFill>
              <a:latin typeface="Montserrat Light" panose="00000400000000000000" pitchFamily="2" charset="0"/>
            </a:endParaRPr>
          </a:p>
          <a:p>
            <a:endParaRPr lang="da-DK" b="1" u="sng">
              <a:latin typeface="Montserrat Light" panose="00000400000000000000" pitchFamily="2" charset="0"/>
            </a:endParaRPr>
          </a:p>
        </p:txBody>
      </p:sp>
    </p:spTree>
    <p:extLst>
      <p:ext uri="{BB962C8B-B14F-4D97-AF65-F5344CB8AC3E}">
        <p14:creationId xmlns:p14="http://schemas.microsoft.com/office/powerpoint/2010/main" val="1192238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6">
            <a:extLst>
              <a:ext uri="{FF2B5EF4-FFF2-40B4-BE49-F238E27FC236}">
                <a16:creationId xmlns:a16="http://schemas.microsoft.com/office/drawing/2014/main" id="{1956D33E-557A-4424-A730-7A22B2B1A765}"/>
              </a:ext>
            </a:extLst>
          </p:cNvPr>
          <p:cNvPicPr>
            <a:picLocks noChangeAspect="1"/>
          </p:cNvPicPr>
          <p:nvPr/>
        </p:nvPicPr>
        <p:blipFill>
          <a:blip r:embed="rId2"/>
          <a:stretch>
            <a:fillRect/>
          </a:stretch>
        </p:blipFill>
        <p:spPr>
          <a:xfrm>
            <a:off x="8464085" y="5466789"/>
            <a:ext cx="1337422" cy="1202391"/>
          </a:xfrm>
          <a:prstGeom prst="rect">
            <a:avLst/>
          </a:prstGeom>
        </p:spPr>
      </p:pic>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719400"/>
            <a:ext cx="10361259" cy="4626897"/>
          </a:xfrm>
        </p:spPr>
        <p:txBody>
          <a:bodyPr vert="horz" lIns="91440" tIns="45720" rIns="91440" bIns="45720" rtlCol="0" anchor="t">
            <a:normAutofit/>
          </a:bodyPr>
          <a:lstStyle/>
          <a:p>
            <a:pPr algn="l"/>
            <a:r>
              <a:rPr lang="da-DK" b="1" u="sng" dirty="0">
                <a:latin typeface="Montserrat SemiBold"/>
              </a:rPr>
              <a:t>Bilag 2 Rådgivningsmulighed, grundskoler</a:t>
            </a:r>
          </a:p>
          <a:p>
            <a:pPr marL="342900" indent="-342900" algn="l">
              <a:buBlip>
                <a:blip r:embed="rId3"/>
              </a:buBlip>
            </a:pPr>
            <a:endParaRPr lang="da-DK" sz="2000" b="1" dirty="0">
              <a:latin typeface="Montserrat SemiBold"/>
            </a:endParaRPr>
          </a:p>
          <a:p>
            <a:pPr marL="342900" indent="-342900" algn="l">
              <a:buBlip>
                <a:blip r:embed="rId3"/>
              </a:buBlip>
            </a:pPr>
            <a:r>
              <a:rPr lang="da-DK" sz="2000" dirty="0">
                <a:latin typeface="Montserrat" panose="00000500000000000000" pitchFamily="2" charset="0"/>
              </a:rPr>
              <a:t>Hvis samarbejdet mellem ledelse og tillidsrepræsentant ikke fungerer, kan ledelse eller tillidsrepræsentant sammen anmode relevante skoleforeninger og fagligorganisation om i fællesskab at yde bistand til at forbedre samarbejdet.</a:t>
            </a:r>
          </a:p>
          <a:p>
            <a:pPr marL="342900" indent="-342900" algn="l">
              <a:buBlip>
                <a:blip r:embed="rId3"/>
              </a:buBlip>
            </a:pPr>
            <a:r>
              <a:rPr lang="da-DK" sz="2000" dirty="0">
                <a:latin typeface="Montserrat" panose="00000500000000000000" pitchFamily="2" charset="0"/>
              </a:rPr>
              <a:t>I tilfælde af, at ovennævnte bistand ikke har ført til at samarbejdet fungerer, kan ledelse eller tillidsrepræsentant, hver for sig eller sammen, anmode de centrale parter om fælles rådgivning til at forbedre samarbejdet</a:t>
            </a:r>
          </a:p>
          <a:p>
            <a:pPr marL="342900" indent="-342900" algn="l">
              <a:buBlip>
                <a:blip r:embed="rId3"/>
              </a:buBlip>
            </a:pPr>
            <a:r>
              <a:rPr lang="da-DK" sz="2000" dirty="0">
                <a:latin typeface="Montserrat" panose="00000500000000000000" pitchFamily="2" charset="0"/>
              </a:rPr>
              <a:t>Mulig løsning er forpligtigelse til at anvende et procesværktøj</a:t>
            </a:r>
            <a:r>
              <a:rPr lang="da-DK" sz="2000" dirty="0">
                <a:solidFill>
                  <a:srgbClr val="000000"/>
                </a:solidFill>
                <a:latin typeface="Montserrat" panose="00000500000000000000" pitchFamily="2" charset="0"/>
              </a:rPr>
              <a:t>.</a:t>
            </a:r>
          </a:p>
          <a:p>
            <a:pPr marL="342900" indent="-342900" algn="l">
              <a:buFont typeface="Wingdings" panose="020B0604020202020204" pitchFamily="34" charset="0"/>
              <a:buChar char="v"/>
            </a:pPr>
            <a:endParaRPr lang="da-DK" sz="2000" dirty="0">
              <a:solidFill>
                <a:srgbClr val="000000"/>
              </a:solidFill>
            </a:endParaRPr>
          </a:p>
          <a:p>
            <a:pPr algn="l"/>
            <a:endParaRPr lang="da-DK" dirty="0">
              <a:solidFill>
                <a:srgbClr val="FF0000"/>
              </a:solidFill>
            </a:endParaRPr>
          </a:p>
        </p:txBody>
      </p:sp>
      <p:pic>
        <p:nvPicPr>
          <p:cNvPr id="4" name="Billede 4">
            <a:extLst>
              <a:ext uri="{FF2B5EF4-FFF2-40B4-BE49-F238E27FC236}">
                <a16:creationId xmlns:a16="http://schemas.microsoft.com/office/drawing/2014/main" id="{00E98300-EEBE-4B1D-A1E8-D29F3C49BC98}"/>
              </a:ext>
            </a:extLst>
          </p:cNvPr>
          <p:cNvPicPr>
            <a:picLocks noChangeAspect="1"/>
          </p:cNvPicPr>
          <p:nvPr/>
        </p:nvPicPr>
        <p:blipFill>
          <a:blip r:embed="rId4"/>
          <a:stretch>
            <a:fillRect/>
          </a:stretch>
        </p:blipFill>
        <p:spPr>
          <a:xfrm>
            <a:off x="5889811" y="5362214"/>
            <a:ext cx="2160495" cy="1422748"/>
          </a:xfrm>
          <a:prstGeom prst="rect">
            <a:avLst/>
          </a:prstGeom>
        </p:spPr>
      </p:pic>
      <p:pic>
        <p:nvPicPr>
          <p:cNvPr id="5" name="Billede 5">
            <a:extLst>
              <a:ext uri="{FF2B5EF4-FFF2-40B4-BE49-F238E27FC236}">
                <a16:creationId xmlns:a16="http://schemas.microsoft.com/office/drawing/2014/main" id="{E0B5B7ED-B375-48E3-90D7-EC5F434835AD}"/>
              </a:ext>
            </a:extLst>
          </p:cNvPr>
          <p:cNvPicPr>
            <a:picLocks noChangeAspect="1"/>
          </p:cNvPicPr>
          <p:nvPr/>
        </p:nvPicPr>
        <p:blipFill>
          <a:blip r:embed="rId5"/>
          <a:stretch>
            <a:fillRect/>
          </a:stretch>
        </p:blipFill>
        <p:spPr>
          <a:xfrm>
            <a:off x="2023782" y="6194448"/>
            <a:ext cx="2743200" cy="677163"/>
          </a:xfrm>
          <a:prstGeom prst="rect">
            <a:avLst/>
          </a:prstGeom>
        </p:spPr>
      </p:pic>
      <p:pic>
        <p:nvPicPr>
          <p:cNvPr id="7" name="Billede 7" descr="Et billede, der indeholder tekst&#10;&#10;Beskrivelsen er genereret automatisk">
            <a:extLst>
              <a:ext uri="{FF2B5EF4-FFF2-40B4-BE49-F238E27FC236}">
                <a16:creationId xmlns:a16="http://schemas.microsoft.com/office/drawing/2014/main" id="{247F5BBE-4B28-478B-A49F-E46EFF99445C}"/>
              </a:ext>
            </a:extLst>
          </p:cNvPr>
          <p:cNvPicPr>
            <a:picLocks noChangeAspect="1"/>
          </p:cNvPicPr>
          <p:nvPr/>
        </p:nvPicPr>
        <p:blipFill>
          <a:blip r:embed="rId6"/>
          <a:stretch>
            <a:fillRect/>
          </a:stretch>
        </p:blipFill>
        <p:spPr>
          <a:xfrm>
            <a:off x="2897842" y="5856437"/>
            <a:ext cx="2743200" cy="434303"/>
          </a:xfrm>
          <a:prstGeom prst="rect">
            <a:avLst/>
          </a:prstGeom>
        </p:spPr>
      </p:pic>
      <p:pic>
        <p:nvPicPr>
          <p:cNvPr id="9" name="Billede 9">
            <a:extLst>
              <a:ext uri="{FF2B5EF4-FFF2-40B4-BE49-F238E27FC236}">
                <a16:creationId xmlns:a16="http://schemas.microsoft.com/office/drawing/2014/main" id="{9CF0E065-09CD-424B-BCFC-48EE5FE5B60A}"/>
              </a:ext>
            </a:extLst>
          </p:cNvPr>
          <p:cNvPicPr>
            <a:picLocks noChangeAspect="1"/>
          </p:cNvPicPr>
          <p:nvPr/>
        </p:nvPicPr>
        <p:blipFill>
          <a:blip r:embed="rId7"/>
          <a:stretch>
            <a:fillRect/>
          </a:stretch>
        </p:blipFill>
        <p:spPr>
          <a:xfrm>
            <a:off x="1251698" y="5537667"/>
            <a:ext cx="1553136" cy="410696"/>
          </a:xfrm>
          <a:prstGeom prst="rect">
            <a:avLst/>
          </a:prstGeom>
        </p:spPr>
      </p:pic>
      <p:pic>
        <p:nvPicPr>
          <p:cNvPr id="8" name="Billede 8">
            <a:extLst>
              <a:ext uri="{FF2B5EF4-FFF2-40B4-BE49-F238E27FC236}">
                <a16:creationId xmlns:a16="http://schemas.microsoft.com/office/drawing/2014/main" id="{2E45D43C-85C5-4197-A699-C4542050495B}"/>
              </a:ext>
            </a:extLst>
          </p:cNvPr>
          <p:cNvPicPr>
            <a:picLocks noChangeAspect="1"/>
          </p:cNvPicPr>
          <p:nvPr/>
        </p:nvPicPr>
        <p:blipFill>
          <a:blip r:embed="rId8"/>
          <a:stretch>
            <a:fillRect/>
          </a:stretch>
        </p:blipFill>
        <p:spPr>
          <a:xfrm>
            <a:off x="701488" y="6036793"/>
            <a:ext cx="1432112" cy="499416"/>
          </a:xfrm>
          <a:prstGeom prst="rect">
            <a:avLst/>
          </a:prstGeom>
        </p:spPr>
      </p:pic>
    </p:spTree>
    <p:extLst>
      <p:ext uri="{BB962C8B-B14F-4D97-AF65-F5344CB8AC3E}">
        <p14:creationId xmlns:p14="http://schemas.microsoft.com/office/powerpoint/2010/main" val="2655964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6">
            <a:extLst>
              <a:ext uri="{FF2B5EF4-FFF2-40B4-BE49-F238E27FC236}">
                <a16:creationId xmlns:a16="http://schemas.microsoft.com/office/drawing/2014/main" id="{1956D33E-557A-4424-A730-7A22B2B1A765}"/>
              </a:ext>
            </a:extLst>
          </p:cNvPr>
          <p:cNvPicPr>
            <a:picLocks noChangeAspect="1"/>
          </p:cNvPicPr>
          <p:nvPr/>
        </p:nvPicPr>
        <p:blipFill>
          <a:blip r:embed="rId2"/>
          <a:stretch>
            <a:fillRect/>
          </a:stretch>
        </p:blipFill>
        <p:spPr>
          <a:xfrm>
            <a:off x="6743927" y="5851561"/>
            <a:ext cx="1035640" cy="930788"/>
          </a:xfrm>
          <a:prstGeom prst="rect">
            <a:avLst/>
          </a:prstGeom>
        </p:spPr>
      </p:pic>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853438" y="530626"/>
            <a:ext cx="8730533" cy="988073"/>
          </a:xfrm>
        </p:spPr>
        <p:txBody>
          <a:bodyPr>
            <a:normAutofit/>
          </a:bodyPr>
          <a:lstStyle/>
          <a:p>
            <a:r>
              <a:rPr lang="da-DK" sz="4400"/>
              <a:t>Arbejdstidsaftalen OK-21</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477301" y="1500608"/>
            <a:ext cx="10361259" cy="4626897"/>
          </a:xfrm>
        </p:spPr>
        <p:txBody>
          <a:bodyPr vert="horz" lIns="91440" tIns="45720" rIns="91440" bIns="45720" rtlCol="0" anchor="t">
            <a:normAutofit lnSpcReduction="10000"/>
          </a:bodyPr>
          <a:lstStyle/>
          <a:p>
            <a:pPr algn="l"/>
            <a:r>
              <a:rPr lang="da-DK" b="1" u="sng" dirty="0">
                <a:latin typeface="Montserrat SemiBold"/>
              </a:rPr>
              <a:t>Bilag 2 Rådgivningsmulighed, efterskoler</a:t>
            </a:r>
          </a:p>
          <a:p>
            <a:pPr algn="l"/>
            <a:endParaRPr lang="da-DK" sz="2200" b="1" u="sng" dirty="0">
              <a:solidFill>
                <a:srgbClr val="000000"/>
              </a:solidFill>
              <a:latin typeface="Montserrat SemiBold"/>
            </a:endParaRPr>
          </a:p>
          <a:p>
            <a:pPr marL="342900" indent="-342900" algn="l">
              <a:buBlip>
                <a:blip r:embed="rId3"/>
              </a:buBlip>
            </a:pPr>
            <a:r>
              <a:rPr lang="da-DK" dirty="0">
                <a:solidFill>
                  <a:srgbClr val="000000"/>
                </a:solidFill>
                <a:latin typeface="Montserrat" panose="00000500000000000000" pitchFamily="2" charset="0"/>
              </a:rPr>
              <a:t>Hvis samarbejdet mellem ledelse og tillidsrepræsentant ikke fungerer, kan ledelse og tillidsrepræsentant, sammen eller hver for sig, anmode Børne- og Undervisningsministeriet og faglig organisation om i fællesskab, at yde bistand til at forbedre samarbejdet.</a:t>
            </a:r>
            <a:endParaRPr lang="da-DK" dirty="0">
              <a:latin typeface="Montserrat" panose="00000500000000000000" pitchFamily="2" charset="0"/>
            </a:endParaRPr>
          </a:p>
          <a:p>
            <a:pPr marL="342900" indent="-342900" algn="l">
              <a:buBlip>
                <a:blip r:embed="rId3"/>
              </a:buBlip>
            </a:pPr>
            <a:r>
              <a:rPr lang="da-DK" dirty="0">
                <a:solidFill>
                  <a:srgbClr val="000000"/>
                </a:solidFill>
                <a:latin typeface="Montserrat" panose="00000500000000000000" pitchFamily="2" charset="0"/>
              </a:rPr>
              <a:t>I tilfælde af, at ovennævnte bistand ikke har ført til at samarbejdet fungerer, kan ledelse eller tillidsrepræsentant, hver for sig eller sammen, anmode de centrale parter om fælles rådgivning til at forbedre samarbejdet.</a:t>
            </a:r>
            <a:endParaRPr lang="da-DK" dirty="0">
              <a:latin typeface="Montserrat" panose="00000500000000000000" pitchFamily="2" charset="0"/>
            </a:endParaRPr>
          </a:p>
          <a:p>
            <a:pPr marL="342900" indent="-342900" algn="l">
              <a:buFont typeface="Arial,Sans-Serif" panose="020B0604020202020204" pitchFamily="34" charset="0"/>
              <a:buBlip>
                <a:blip r:embed="rId3"/>
              </a:buBlip>
            </a:pPr>
            <a:r>
              <a:rPr lang="da-DK" dirty="0">
                <a:solidFill>
                  <a:srgbClr val="000000"/>
                </a:solidFill>
                <a:latin typeface="Montserrat" panose="00000500000000000000" pitchFamily="2" charset="0"/>
              </a:rPr>
              <a:t>Mulig løsning er en forpligtigelse til at anvende et procesværktøj.</a:t>
            </a:r>
            <a:endParaRPr lang="da-DK" dirty="0">
              <a:latin typeface="Montserrat" panose="00000500000000000000" pitchFamily="2" charset="0"/>
            </a:endParaRPr>
          </a:p>
          <a:p>
            <a:pPr marL="342900" indent="-342900" algn="l">
              <a:buFont typeface="Wingdings,Sans-Serif" panose="020B0604020202020204" pitchFamily="34" charset="0"/>
              <a:buChar char="v"/>
            </a:pPr>
            <a:endParaRPr lang="da-DK" dirty="0">
              <a:latin typeface="Montserrat SemiBold"/>
            </a:endParaRPr>
          </a:p>
          <a:p>
            <a:pPr marL="342900" indent="-342900" algn="l">
              <a:buBlip>
                <a:blip r:embed="rId3"/>
              </a:buBlip>
            </a:pPr>
            <a:endParaRPr lang="da-DK" dirty="0">
              <a:solidFill>
                <a:srgbClr val="000000"/>
              </a:solidFill>
              <a:latin typeface="Montserrat SemiBold"/>
            </a:endParaRPr>
          </a:p>
        </p:txBody>
      </p:sp>
      <p:pic>
        <p:nvPicPr>
          <p:cNvPr id="12" name="Billede 11" descr="Et billede, der indeholder tekst&#10;&#10;Beskrivelsen er genereret automatisk">
            <a:extLst>
              <a:ext uri="{FF2B5EF4-FFF2-40B4-BE49-F238E27FC236}">
                <a16:creationId xmlns:a16="http://schemas.microsoft.com/office/drawing/2014/main" id="{96E4C31C-0395-4EAE-AB42-D1EB19BB1D21}"/>
              </a:ext>
            </a:extLst>
          </p:cNvPr>
          <p:cNvPicPr>
            <a:picLocks noChangeAspect="1"/>
          </p:cNvPicPr>
          <p:nvPr/>
        </p:nvPicPr>
        <p:blipFill>
          <a:blip r:embed="rId4"/>
          <a:stretch>
            <a:fillRect/>
          </a:stretch>
        </p:blipFill>
        <p:spPr>
          <a:xfrm>
            <a:off x="8345268" y="5928041"/>
            <a:ext cx="2276475" cy="781050"/>
          </a:xfrm>
          <a:prstGeom prst="rect">
            <a:avLst/>
          </a:prstGeom>
        </p:spPr>
      </p:pic>
      <p:pic>
        <p:nvPicPr>
          <p:cNvPr id="4" name="Billede 12">
            <a:extLst>
              <a:ext uri="{FF2B5EF4-FFF2-40B4-BE49-F238E27FC236}">
                <a16:creationId xmlns:a16="http://schemas.microsoft.com/office/drawing/2014/main" id="{405561BE-5515-4FBA-B84D-7E4F50F1ACD0}"/>
              </a:ext>
            </a:extLst>
          </p:cNvPr>
          <p:cNvPicPr>
            <a:picLocks noChangeAspect="1"/>
          </p:cNvPicPr>
          <p:nvPr/>
        </p:nvPicPr>
        <p:blipFill>
          <a:blip r:embed="rId5"/>
          <a:stretch>
            <a:fillRect/>
          </a:stretch>
        </p:blipFill>
        <p:spPr>
          <a:xfrm>
            <a:off x="3713429" y="5853680"/>
            <a:ext cx="2743200" cy="975037"/>
          </a:xfrm>
          <a:prstGeom prst="rect">
            <a:avLst/>
          </a:prstGeom>
        </p:spPr>
      </p:pic>
      <p:pic>
        <p:nvPicPr>
          <p:cNvPr id="5" name="Billede 10">
            <a:extLst>
              <a:ext uri="{FF2B5EF4-FFF2-40B4-BE49-F238E27FC236}">
                <a16:creationId xmlns:a16="http://schemas.microsoft.com/office/drawing/2014/main" id="{AE87F39B-975A-4F95-9171-F7EE0F59C5F5}"/>
              </a:ext>
            </a:extLst>
          </p:cNvPr>
          <p:cNvPicPr>
            <a:picLocks noChangeAspect="1"/>
          </p:cNvPicPr>
          <p:nvPr/>
        </p:nvPicPr>
        <p:blipFill>
          <a:blip r:embed="rId6"/>
          <a:stretch>
            <a:fillRect/>
          </a:stretch>
        </p:blipFill>
        <p:spPr>
          <a:xfrm>
            <a:off x="670522" y="6059032"/>
            <a:ext cx="2476500" cy="609600"/>
          </a:xfrm>
          <a:prstGeom prst="rect">
            <a:avLst/>
          </a:prstGeom>
        </p:spPr>
      </p:pic>
    </p:spTree>
    <p:extLst>
      <p:ext uri="{BB962C8B-B14F-4D97-AF65-F5344CB8AC3E}">
        <p14:creationId xmlns:p14="http://schemas.microsoft.com/office/powerpoint/2010/main" val="3084252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988611" y="530626"/>
            <a:ext cx="8730533" cy="988073"/>
          </a:xfrm>
        </p:spPr>
        <p:txBody>
          <a:bodyPr>
            <a:normAutofit/>
          </a:bodyPr>
          <a:lstStyle/>
          <a:p>
            <a:r>
              <a:rPr lang="da-DK" sz="3600"/>
              <a:t>OK-21 – hvornår træder det i kraft</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11115583" cy="3537846"/>
          </a:xfrm>
        </p:spPr>
        <p:txBody>
          <a:bodyPr>
            <a:normAutofit/>
          </a:bodyPr>
          <a:lstStyle/>
          <a:p>
            <a:pPr algn="l"/>
            <a:endParaRPr lang="da-DK" b="1" u="sng"/>
          </a:p>
          <a:p>
            <a:pPr algn="l"/>
            <a:endParaRPr lang="da-DK" b="1" u="sng"/>
          </a:p>
          <a:p>
            <a:pPr algn="l"/>
            <a:endParaRPr lang="da-DK" b="1" u="sng"/>
          </a:p>
          <a:p>
            <a:pPr algn="l"/>
            <a:endParaRPr lang="da-DK" b="1" u="sng"/>
          </a:p>
        </p:txBody>
      </p:sp>
      <p:sp>
        <p:nvSpPr>
          <p:cNvPr id="4" name="Tekstfelt 3">
            <a:extLst>
              <a:ext uri="{FF2B5EF4-FFF2-40B4-BE49-F238E27FC236}">
                <a16:creationId xmlns:a16="http://schemas.microsoft.com/office/drawing/2014/main" id="{82FEF459-D8D3-48C2-804A-0BC417941551}"/>
              </a:ext>
            </a:extLst>
          </p:cNvPr>
          <p:cNvSpPr txBox="1"/>
          <p:nvPr/>
        </p:nvSpPr>
        <p:spPr>
          <a:xfrm>
            <a:off x="1500554" y="2149231"/>
            <a:ext cx="9292492" cy="2215991"/>
          </a:xfrm>
          <a:prstGeom prst="rect">
            <a:avLst/>
          </a:prstGeom>
          <a:noFill/>
        </p:spPr>
        <p:txBody>
          <a:bodyPr wrap="square" lIns="91440" tIns="45720" rIns="91440" bIns="45720" rtlCol="0" anchor="t">
            <a:spAutoFit/>
          </a:bodyPr>
          <a:lstStyle/>
          <a:p>
            <a:endParaRPr lang="da-DK" dirty="0"/>
          </a:p>
          <a:p>
            <a:pPr marL="342900" indent="-342900">
              <a:buBlip>
                <a:blip r:embed="rId3"/>
              </a:buBlip>
            </a:pPr>
            <a:r>
              <a:rPr lang="da-DK" sz="2400" b="1" dirty="0">
                <a:latin typeface="Montserrat"/>
              </a:rPr>
              <a:t>Særlige indkøringsbestemmelser træder i kraft 1. januar 2022</a:t>
            </a:r>
          </a:p>
          <a:p>
            <a:endParaRPr lang="da-DK" sz="2400" b="1" dirty="0">
              <a:latin typeface="Montserrat" panose="00000500000000000000" pitchFamily="2" charset="0"/>
            </a:endParaRPr>
          </a:p>
          <a:p>
            <a:pPr marL="342900" indent="-342900">
              <a:buBlip>
                <a:blip r:embed="rId3"/>
              </a:buBlip>
            </a:pPr>
            <a:r>
              <a:rPr lang="da-DK" sz="2400" b="1" dirty="0">
                <a:latin typeface="Montserrat"/>
              </a:rPr>
              <a:t>Arbejdstidsaftalen implementeres fuldt ud 1. august 2022</a:t>
            </a:r>
          </a:p>
        </p:txBody>
      </p:sp>
    </p:spTree>
    <p:extLst>
      <p:ext uri="{BB962C8B-B14F-4D97-AF65-F5344CB8AC3E}">
        <p14:creationId xmlns:p14="http://schemas.microsoft.com/office/powerpoint/2010/main" val="2763088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333955" y="1690646"/>
            <a:ext cx="9385189" cy="3476708"/>
          </a:xfrm>
        </p:spPr>
        <p:txBody>
          <a:bodyPr vert="horz" lIns="91440" tIns="45720" rIns="91440" bIns="45720" rtlCol="0" anchor="t">
            <a:normAutofit/>
          </a:bodyPr>
          <a:lstStyle/>
          <a:p>
            <a:pPr algn="l"/>
            <a:endParaRPr lang="da-DK" b="1" u="sng"/>
          </a:p>
          <a:p>
            <a:pPr algn="l"/>
            <a:endParaRPr lang="da-DK" b="1" u="sng"/>
          </a:p>
          <a:p>
            <a:pPr algn="l"/>
            <a:endParaRPr lang="da-DK" b="1" u="sng"/>
          </a:p>
          <a:p>
            <a:pPr algn="l"/>
            <a:endParaRPr lang="da-DK" b="1" u="sng"/>
          </a:p>
          <a:p>
            <a:pPr algn="l"/>
            <a:endParaRPr lang="da-DK" b="1" u="sng"/>
          </a:p>
        </p:txBody>
      </p:sp>
      <p:pic>
        <p:nvPicPr>
          <p:cNvPr id="2" name="Billede 3" descr="Et billede, der indeholder paraply, tegning&#10;&#10;Beskrivelsen er genereret automatisk">
            <a:extLst>
              <a:ext uri="{FF2B5EF4-FFF2-40B4-BE49-F238E27FC236}">
                <a16:creationId xmlns:a16="http://schemas.microsoft.com/office/drawing/2014/main" id="{B489B444-4A97-4F0F-B727-A5FC18F7D3FE}"/>
              </a:ext>
            </a:extLst>
          </p:cNvPr>
          <p:cNvPicPr>
            <a:picLocks noChangeAspect="1"/>
          </p:cNvPicPr>
          <p:nvPr/>
        </p:nvPicPr>
        <p:blipFill>
          <a:blip r:embed="rId2"/>
          <a:stretch>
            <a:fillRect/>
          </a:stretch>
        </p:blipFill>
        <p:spPr>
          <a:xfrm>
            <a:off x="4481443" y="4857468"/>
            <a:ext cx="3240156" cy="1615670"/>
          </a:xfrm>
          <a:prstGeom prst="rect">
            <a:avLst/>
          </a:prstGeom>
        </p:spPr>
      </p:pic>
      <p:sp>
        <p:nvSpPr>
          <p:cNvPr id="46" name="Rektangel: afrundede hjørner 45">
            <a:extLst>
              <a:ext uri="{FF2B5EF4-FFF2-40B4-BE49-F238E27FC236}">
                <a16:creationId xmlns:a16="http://schemas.microsoft.com/office/drawing/2014/main" id="{E358EB6D-E30C-42DA-9BEE-0C1F285885D3}"/>
              </a:ext>
            </a:extLst>
          </p:cNvPr>
          <p:cNvSpPr/>
          <p:nvPr/>
        </p:nvSpPr>
        <p:spPr>
          <a:xfrm>
            <a:off x="908650" y="2396705"/>
            <a:ext cx="10380450" cy="27604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5400">
                <a:latin typeface="Montserrat Black"/>
                <a:ea typeface="Montserrat Black"/>
                <a:cs typeface="Montserrat Black"/>
              </a:rPr>
              <a:t>Arbejdstidsaftalen OK-21</a:t>
            </a:r>
            <a:endParaRPr lang="da-DK" sz="5400">
              <a:cs typeface="Calibri"/>
            </a:endParaRPr>
          </a:p>
        </p:txBody>
      </p:sp>
      <p:sp>
        <p:nvSpPr>
          <p:cNvPr id="5" name="Tekstfelt 4">
            <a:extLst>
              <a:ext uri="{FF2B5EF4-FFF2-40B4-BE49-F238E27FC236}">
                <a16:creationId xmlns:a16="http://schemas.microsoft.com/office/drawing/2014/main" id="{6F9E3091-B8A8-499F-ADE4-AD32CECF7D22}"/>
              </a:ext>
            </a:extLst>
          </p:cNvPr>
          <p:cNvSpPr txBox="1"/>
          <p:nvPr/>
        </p:nvSpPr>
        <p:spPr>
          <a:xfrm>
            <a:off x="911599" y="6391275"/>
            <a:ext cx="4861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cs typeface="Calibri"/>
              </a:rPr>
              <a:t>Billeder/Illustrationer: </a:t>
            </a:r>
            <a:r>
              <a:rPr lang="da-DK">
                <a:cs typeface="Calibri"/>
                <a:hlinkClick r:id="rId3"/>
              </a:rPr>
              <a:t>www.pixabay.com</a:t>
            </a:r>
            <a:r>
              <a:rPr lang="da-DK">
                <a:cs typeface="Calibri"/>
              </a:rPr>
              <a:t> </a:t>
            </a:r>
          </a:p>
        </p:txBody>
      </p:sp>
      <p:pic>
        <p:nvPicPr>
          <p:cNvPr id="4" name="Billede 3">
            <a:extLst>
              <a:ext uri="{FF2B5EF4-FFF2-40B4-BE49-F238E27FC236}">
                <a16:creationId xmlns:a16="http://schemas.microsoft.com/office/drawing/2014/main" id="{1A9944CA-0E78-4D81-B1FD-4529D75F31BF}"/>
              </a:ext>
            </a:extLst>
          </p:cNvPr>
          <p:cNvPicPr>
            <a:picLocks noChangeAspect="1"/>
          </p:cNvPicPr>
          <p:nvPr/>
        </p:nvPicPr>
        <p:blipFill>
          <a:blip r:embed="rId4"/>
          <a:stretch>
            <a:fillRect/>
          </a:stretch>
        </p:blipFill>
        <p:spPr>
          <a:xfrm>
            <a:off x="2809" y="-11478"/>
            <a:ext cx="12192000" cy="6868160"/>
          </a:xfrm>
          <a:prstGeom prst="rect">
            <a:avLst/>
          </a:prstGeom>
        </p:spPr>
      </p:pic>
    </p:spTree>
    <p:extLst>
      <p:ext uri="{BB962C8B-B14F-4D97-AF65-F5344CB8AC3E}">
        <p14:creationId xmlns:p14="http://schemas.microsoft.com/office/powerpoint/2010/main" val="147816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1A6F0-5477-405E-ACB0-80014688FA58}"/>
              </a:ext>
            </a:extLst>
          </p:cNvPr>
          <p:cNvSpPr>
            <a:spLocks noGrp="1"/>
          </p:cNvSpPr>
          <p:nvPr>
            <p:ph type="title"/>
          </p:nvPr>
        </p:nvSpPr>
        <p:spPr/>
        <p:txBody>
          <a:bodyPr/>
          <a:lstStyle/>
          <a:p>
            <a:r>
              <a:rPr lang="da-DK"/>
              <a:t>Hovedbestyrelsens anbefaling	</a:t>
            </a:r>
          </a:p>
        </p:txBody>
      </p:sp>
      <p:sp>
        <p:nvSpPr>
          <p:cNvPr id="3" name="Pladsholder til indhold 2">
            <a:extLst>
              <a:ext uri="{FF2B5EF4-FFF2-40B4-BE49-F238E27FC236}">
                <a16:creationId xmlns:a16="http://schemas.microsoft.com/office/drawing/2014/main" id="{265B7128-B83D-46C0-8C8B-F1E169E84ACE}"/>
              </a:ext>
            </a:extLst>
          </p:cNvPr>
          <p:cNvSpPr>
            <a:spLocks noGrp="1"/>
          </p:cNvSpPr>
          <p:nvPr>
            <p:ph idx="1"/>
          </p:nvPr>
        </p:nvSpPr>
        <p:spPr/>
        <p:txBody>
          <a:bodyPr>
            <a:normAutofit fontScale="92500" lnSpcReduction="20000"/>
          </a:bodyPr>
          <a:lstStyle/>
          <a:p>
            <a:pPr>
              <a:buBlip>
                <a:blip r:embed="rId3"/>
              </a:buBlip>
            </a:pPr>
            <a:r>
              <a:rPr lang="da-DK" dirty="0">
                <a:latin typeface="Montserrat" panose="00000500000000000000" pitchFamily="2" charset="0"/>
              </a:rPr>
              <a:t>På baggrund af gennemgangen anbefaler HB et JA til aftalen.</a:t>
            </a:r>
          </a:p>
          <a:p>
            <a:pPr lvl="1">
              <a:buBlip>
                <a:blip r:embed="rId3"/>
              </a:buBlip>
            </a:pPr>
            <a:r>
              <a:rPr lang="da-DK" dirty="0">
                <a:latin typeface="Montserrat" panose="00000500000000000000" pitchFamily="2" charset="0"/>
              </a:rPr>
              <a:t>Et samlet fornuftigt forlig i en svær tid</a:t>
            </a:r>
          </a:p>
          <a:p>
            <a:pPr lvl="1">
              <a:buBlip>
                <a:blip r:embed="rId3"/>
              </a:buBlip>
            </a:pPr>
            <a:r>
              <a:rPr lang="da-DK" dirty="0">
                <a:latin typeface="Montserrat" panose="00000500000000000000" pitchFamily="2" charset="0"/>
              </a:rPr>
              <a:t>Ny arbejdstidsaftale – som vi skønner er god</a:t>
            </a:r>
          </a:p>
          <a:p>
            <a:pPr lvl="1">
              <a:buBlip>
                <a:blip r:embed="rId3"/>
              </a:buBlip>
            </a:pPr>
            <a:r>
              <a:rPr lang="da-DK" dirty="0">
                <a:latin typeface="Montserrat" panose="00000500000000000000" pitchFamily="2" charset="0"/>
              </a:rPr>
              <a:t>Udsigt til reallønsforbedringer – som er acceptable</a:t>
            </a:r>
          </a:p>
          <a:p>
            <a:pPr lvl="1">
              <a:buBlip>
                <a:blip r:embed="rId3"/>
              </a:buBlip>
            </a:pPr>
            <a:r>
              <a:rPr lang="da-DK" dirty="0">
                <a:latin typeface="Montserrat" panose="00000500000000000000" pitchFamily="2" charset="0"/>
              </a:rPr>
              <a:t>Bevarelse af eksisterende seniorordning + ret til to yderligere seniordage – som er godt</a:t>
            </a:r>
          </a:p>
          <a:p>
            <a:pPr lvl="1">
              <a:buBlip>
                <a:blip r:embed="rId3"/>
              </a:buBlip>
            </a:pPr>
            <a:r>
              <a:rPr lang="da-DK" dirty="0">
                <a:latin typeface="Montserrat" panose="00000500000000000000" pitchFamily="2" charset="0"/>
              </a:rPr>
              <a:t>Udsigt til lønprojekt om ny løn på hele det statslige område – som skønnes helt nødvendigt og godt</a:t>
            </a:r>
          </a:p>
          <a:p>
            <a:pPr lvl="1">
              <a:buBlip>
                <a:blip r:embed="rId3"/>
              </a:buBlip>
            </a:pPr>
            <a:r>
              <a:rPr lang="da-DK" dirty="0">
                <a:latin typeface="Montserrat" panose="00000500000000000000" pitchFamily="2" charset="0"/>
              </a:rPr>
              <a:t>(Forhåbentlig en klækkelig lønstigning til </a:t>
            </a:r>
            <a:r>
              <a:rPr lang="da-DK" dirty="0" err="1">
                <a:latin typeface="Montserrat" panose="00000500000000000000" pitchFamily="2" charset="0"/>
              </a:rPr>
              <a:t>Bh.kl.led</a:t>
            </a:r>
            <a:r>
              <a:rPr lang="da-DK" dirty="0">
                <a:latin typeface="Montserrat" panose="00000500000000000000" pitchFamily="2" charset="0"/>
              </a:rPr>
              <a:t>. – hvilket har været et krav i mange år)</a:t>
            </a:r>
          </a:p>
          <a:p>
            <a:pPr lvl="1">
              <a:buBlip>
                <a:blip r:embed="rId3"/>
              </a:buBlip>
            </a:pPr>
            <a:r>
              <a:rPr lang="da-DK" dirty="0">
                <a:latin typeface="Montserrat" panose="00000500000000000000" pitchFamily="2" charset="0"/>
              </a:rPr>
              <a:t>Fortsatte penge til kompetenceudvikling – hvilket er godt for lærernes mulighed for at styrke deres praksis</a:t>
            </a:r>
          </a:p>
          <a:p>
            <a:pPr lvl="1">
              <a:buBlip>
                <a:blip r:embed="rId3"/>
              </a:buBlip>
            </a:pPr>
            <a:r>
              <a:rPr lang="da-DK" dirty="0">
                <a:latin typeface="Montserrat" panose="00000500000000000000" pitchFamily="2" charset="0"/>
              </a:rPr>
              <a:t>Forbedrede muligheder for sorgorlov – hvilket er godt, for de få der mister et barn</a:t>
            </a:r>
          </a:p>
        </p:txBody>
      </p:sp>
    </p:spTree>
    <p:extLst>
      <p:ext uri="{BB962C8B-B14F-4D97-AF65-F5344CB8AC3E}">
        <p14:creationId xmlns:p14="http://schemas.microsoft.com/office/powerpoint/2010/main" val="1546947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0A2EC-47DB-4B7E-8279-1870955A6C6E}"/>
              </a:ext>
            </a:extLst>
          </p:cNvPr>
          <p:cNvSpPr>
            <a:spLocks noGrp="1"/>
          </p:cNvSpPr>
          <p:nvPr>
            <p:ph type="title"/>
          </p:nvPr>
        </p:nvSpPr>
        <p:spPr>
          <a:xfrm>
            <a:off x="838200" y="365125"/>
            <a:ext cx="9482593" cy="1325563"/>
          </a:xfrm>
        </p:spPr>
        <p:txBody>
          <a:bodyPr anchor="ctr">
            <a:normAutofit/>
          </a:bodyPr>
          <a:lstStyle/>
          <a:p>
            <a:r>
              <a:rPr lang="da-DK"/>
              <a:t>Arbejdstidsaftalen OK-21</a:t>
            </a:r>
          </a:p>
        </p:txBody>
      </p:sp>
      <p:sp>
        <p:nvSpPr>
          <p:cNvPr id="3" name="Pladsholder til indhold 2">
            <a:extLst>
              <a:ext uri="{FF2B5EF4-FFF2-40B4-BE49-F238E27FC236}">
                <a16:creationId xmlns:a16="http://schemas.microsoft.com/office/drawing/2014/main" id="{F2AEA4D9-50E9-48E5-BE0D-834931E0CA28}"/>
              </a:ext>
            </a:extLst>
          </p:cNvPr>
          <p:cNvSpPr>
            <a:spLocks noGrp="1"/>
          </p:cNvSpPr>
          <p:nvPr>
            <p:ph sz="half" idx="1"/>
          </p:nvPr>
        </p:nvSpPr>
        <p:spPr>
          <a:xfrm>
            <a:off x="838200" y="1825625"/>
            <a:ext cx="5181600" cy="4351338"/>
          </a:xfrm>
        </p:spPr>
        <p:txBody>
          <a:bodyPr vert="horz" lIns="91440" tIns="45720" rIns="91440" bIns="45720" rtlCol="0">
            <a:normAutofit/>
          </a:bodyPr>
          <a:lstStyle/>
          <a:p>
            <a:pPr marL="0" indent="0">
              <a:buNone/>
            </a:pPr>
            <a:r>
              <a:rPr lang="da-DK" b="1" u="sng"/>
              <a:t>Spørgsmål, og kommentarer</a:t>
            </a:r>
          </a:p>
          <a:p>
            <a:pPr marL="0" indent="0">
              <a:buNone/>
            </a:pPr>
            <a:endParaRPr lang="da-DK" b="1" u="sng"/>
          </a:p>
          <a:p>
            <a:pPr marL="0" indent="0">
              <a:buNone/>
            </a:pPr>
            <a:endParaRPr lang="da-DK" b="1" u="sng"/>
          </a:p>
        </p:txBody>
      </p:sp>
      <p:pic>
        <p:nvPicPr>
          <p:cNvPr id="4" name="Billede 4">
            <a:extLst>
              <a:ext uri="{FF2B5EF4-FFF2-40B4-BE49-F238E27FC236}">
                <a16:creationId xmlns:a16="http://schemas.microsoft.com/office/drawing/2014/main" id="{573CAD4A-6BAE-4525-A534-A63B155DCC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8884" y="2757954"/>
            <a:ext cx="3741739" cy="3921033"/>
          </a:xfrm>
          <a:prstGeom prst="rect">
            <a:avLst/>
          </a:prstGeom>
          <a:noFill/>
        </p:spPr>
      </p:pic>
      <p:pic>
        <p:nvPicPr>
          <p:cNvPr id="7" name="Billede 7" descr="Et billede, der indeholder tekst&#10;&#10;Beskrivelsen er genereret automatisk">
            <a:extLst>
              <a:ext uri="{FF2B5EF4-FFF2-40B4-BE49-F238E27FC236}">
                <a16:creationId xmlns:a16="http://schemas.microsoft.com/office/drawing/2014/main" id="{2318930F-7391-4E67-9528-F0A099C0FE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26320" y="2390717"/>
            <a:ext cx="5589916" cy="3784429"/>
          </a:xfrm>
          <a:prstGeom prst="rect">
            <a:avLst/>
          </a:prstGeom>
        </p:spPr>
      </p:pic>
    </p:spTree>
    <p:extLst>
      <p:ext uri="{BB962C8B-B14F-4D97-AF65-F5344CB8AC3E}">
        <p14:creationId xmlns:p14="http://schemas.microsoft.com/office/powerpoint/2010/main" val="181570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1428173" y="1491433"/>
            <a:ext cx="8362951" cy="1241237"/>
          </a:xfrm>
          <a:prstGeom prst="rect">
            <a:avLst/>
          </a:prstGeom>
          <a:noFill/>
        </p:spPr>
        <p:txBody>
          <a:bodyPr wrap="square" rtlCol="0">
            <a:spAutoFit/>
          </a:bodyPr>
          <a:lstStyle/>
          <a:p>
            <a:r>
              <a:rPr lang="da-DK" sz="3733" b="1">
                <a:latin typeface="Montserrat" pitchFamily="2" charset="77"/>
              </a:rPr>
              <a:t>Den økonomiske ramme og generelle lønstigninger</a:t>
            </a:r>
          </a:p>
        </p:txBody>
      </p:sp>
      <p:pic>
        <p:nvPicPr>
          <p:cNvPr id="5" name="Billede 4">
            <a:extLst>
              <a:ext uri="{FF2B5EF4-FFF2-40B4-BE49-F238E27FC236}">
                <a16:creationId xmlns:a16="http://schemas.microsoft.com/office/drawing/2014/main" id="{5DD89D93-2DC4-4CAD-8967-A28287BAC343}"/>
              </a:ext>
            </a:extLst>
          </p:cNvPr>
          <p:cNvPicPr>
            <a:picLocks noChangeAspect="1"/>
          </p:cNvPicPr>
          <p:nvPr/>
        </p:nvPicPr>
        <p:blipFill>
          <a:blip r:embed="rId3"/>
          <a:stretch>
            <a:fillRect/>
          </a:stretch>
        </p:blipFill>
        <p:spPr>
          <a:xfrm>
            <a:off x="1428173" y="2763577"/>
            <a:ext cx="8572500" cy="3568700"/>
          </a:xfrm>
          <a:prstGeom prst="rect">
            <a:avLst/>
          </a:prstGeom>
        </p:spPr>
      </p:pic>
    </p:spTree>
    <p:extLst>
      <p:ext uri="{BB962C8B-B14F-4D97-AF65-F5344CB8AC3E}">
        <p14:creationId xmlns:p14="http://schemas.microsoft.com/office/powerpoint/2010/main" val="233022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F6FF99A5-5809-4774-897C-7C2389F1F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957" y="3411265"/>
            <a:ext cx="3050823" cy="3050823"/>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22C08448-7C90-9048-94EC-684633E0182D}"/>
              </a:ext>
            </a:extLst>
          </p:cNvPr>
          <p:cNvSpPr txBox="1"/>
          <p:nvPr/>
        </p:nvSpPr>
        <p:spPr>
          <a:xfrm>
            <a:off x="1428173" y="2687543"/>
            <a:ext cx="7524751" cy="3416320"/>
          </a:xfrm>
          <a:prstGeom prst="rect">
            <a:avLst/>
          </a:prstGeom>
          <a:noFill/>
        </p:spPr>
        <p:txBody>
          <a:bodyPr wrap="square" lIns="91440" tIns="45720" rIns="91440" bIns="45720" rtlCol="0" anchor="t">
            <a:spAutoFit/>
          </a:bodyPr>
          <a:lstStyle/>
          <a:p>
            <a:endParaRPr lang="da-DK" sz="2400">
              <a:latin typeface="Montserrat" pitchFamily="2" charset="77"/>
            </a:endParaRPr>
          </a:p>
          <a:p>
            <a:pPr marL="380365" indent="-380365">
              <a:buBlip>
                <a:blip r:embed="rId4"/>
              </a:buBlip>
            </a:pPr>
            <a:r>
              <a:rPr lang="da-DK" sz="2400">
                <a:latin typeface="Montserrat" pitchFamily="2" charset="77"/>
              </a:rPr>
              <a:t>0,5% årligt af den samlede faste løn. </a:t>
            </a:r>
          </a:p>
          <a:p>
            <a:pPr marL="380365" indent="-380365">
              <a:buBlip>
                <a:blip r:embed="rId4"/>
              </a:buBlip>
            </a:pPr>
            <a:r>
              <a:rPr lang="da-DK" sz="2400">
                <a:latin typeface="Montserrat" pitchFamily="2" charset="77"/>
              </a:rPr>
              <a:t>Stigning i lokale løntillæg men også lønglidning.</a:t>
            </a:r>
          </a:p>
          <a:p>
            <a:pPr marL="380365" indent="-380365">
              <a:buBlip>
                <a:blip r:embed="rId4"/>
              </a:buBlip>
            </a:pPr>
            <a:r>
              <a:rPr lang="da-DK" sz="2400">
                <a:latin typeface="Montserrat"/>
              </a:rPr>
              <a:t>Lønsammenligning fortsat udgangspunkt for lønforhandlinger.</a:t>
            </a:r>
          </a:p>
          <a:p>
            <a:pPr marL="380365" indent="-380365">
              <a:buBlip>
                <a:blip r:embed="rId4"/>
              </a:buBlip>
            </a:pPr>
            <a:r>
              <a:rPr lang="da-DK" sz="2400">
                <a:latin typeface="Montserrat" pitchFamily="2" charset="77"/>
              </a:rPr>
              <a:t>Reststigning et argument til den lokale lønforhandling.</a:t>
            </a:r>
          </a:p>
          <a:p>
            <a:pPr marL="380365" indent="-380365">
              <a:buBlip>
                <a:blip r:embed="rId4"/>
              </a:buBlip>
            </a:pPr>
            <a:endParaRPr lang="da-DK" sz="240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28173" y="1491433"/>
            <a:ext cx="8362951" cy="666786"/>
          </a:xfrm>
          <a:prstGeom prst="rect">
            <a:avLst/>
          </a:prstGeom>
          <a:noFill/>
        </p:spPr>
        <p:txBody>
          <a:bodyPr wrap="square" rtlCol="0">
            <a:spAutoFit/>
          </a:bodyPr>
          <a:lstStyle/>
          <a:p>
            <a:r>
              <a:rPr lang="da-DK" sz="3733" b="1">
                <a:latin typeface="Montserrat" pitchFamily="2" charset="77"/>
              </a:rPr>
              <a:t>Reststigning</a:t>
            </a:r>
            <a:endParaRPr lang="da-DK" sz="3733" b="1"/>
          </a:p>
        </p:txBody>
      </p:sp>
    </p:spTree>
    <p:extLst>
      <p:ext uri="{BB962C8B-B14F-4D97-AF65-F5344CB8AC3E}">
        <p14:creationId xmlns:p14="http://schemas.microsoft.com/office/powerpoint/2010/main" val="19046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1446646" y="1491433"/>
            <a:ext cx="8362951" cy="1077218"/>
          </a:xfrm>
          <a:prstGeom prst="rect">
            <a:avLst/>
          </a:prstGeom>
          <a:noFill/>
        </p:spPr>
        <p:txBody>
          <a:bodyPr wrap="square" rtlCol="0">
            <a:spAutoFit/>
          </a:bodyPr>
          <a:lstStyle/>
          <a:p>
            <a:r>
              <a:rPr lang="da-DK" sz="3733" b="1">
                <a:latin typeface="Montserrat" pitchFamily="2" charset="77"/>
              </a:rPr>
              <a:t>OK21 </a:t>
            </a:r>
            <a:r>
              <a:rPr lang="da-DK" sz="3733" b="1" err="1">
                <a:latin typeface="Montserrat" pitchFamily="2" charset="77"/>
              </a:rPr>
              <a:t>vs</a:t>
            </a:r>
            <a:r>
              <a:rPr lang="da-DK" sz="3733" b="1">
                <a:latin typeface="Montserrat" pitchFamily="2" charset="77"/>
              </a:rPr>
              <a:t> OK18</a:t>
            </a:r>
          </a:p>
          <a:p>
            <a:r>
              <a:rPr lang="da-DK" sz="2667" b="1">
                <a:latin typeface="Montserrat" pitchFamily="2" charset="77"/>
              </a:rPr>
              <a:t>Rammen og generelle lønstigninger</a:t>
            </a:r>
            <a:endParaRPr lang="da-DK" sz="2667" b="1"/>
          </a:p>
        </p:txBody>
      </p:sp>
      <p:pic>
        <p:nvPicPr>
          <p:cNvPr id="6" name="Billede 5">
            <a:extLst>
              <a:ext uri="{FF2B5EF4-FFF2-40B4-BE49-F238E27FC236}">
                <a16:creationId xmlns:a16="http://schemas.microsoft.com/office/drawing/2014/main" id="{A42F97BA-5F16-4429-AE00-03447A0375F6}"/>
              </a:ext>
            </a:extLst>
          </p:cNvPr>
          <p:cNvPicPr>
            <a:picLocks noChangeAspect="1"/>
          </p:cNvPicPr>
          <p:nvPr/>
        </p:nvPicPr>
        <p:blipFill>
          <a:blip r:embed="rId3"/>
          <a:stretch>
            <a:fillRect/>
          </a:stretch>
        </p:blipFill>
        <p:spPr>
          <a:xfrm>
            <a:off x="1446645" y="2599430"/>
            <a:ext cx="6485915" cy="4174445"/>
          </a:xfrm>
          <a:prstGeom prst="rect">
            <a:avLst/>
          </a:prstGeom>
        </p:spPr>
      </p:pic>
      <p:pic>
        <p:nvPicPr>
          <p:cNvPr id="2050" name="Picture 2" descr="Bænkpres, Kamp, Arm Wrestling, Vinder">
            <a:extLst>
              <a:ext uri="{FF2B5EF4-FFF2-40B4-BE49-F238E27FC236}">
                <a16:creationId xmlns:a16="http://schemas.microsoft.com/office/drawing/2014/main" id="{28618718-3AA6-4625-AF55-F04316A8C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4579" y="4562731"/>
            <a:ext cx="1899356" cy="189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4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2C08448-7C90-9048-94EC-684633E0182D}"/>
              </a:ext>
            </a:extLst>
          </p:cNvPr>
          <p:cNvSpPr txBox="1"/>
          <p:nvPr/>
        </p:nvSpPr>
        <p:spPr>
          <a:xfrm>
            <a:off x="1446646" y="2687543"/>
            <a:ext cx="7524751" cy="4328364"/>
          </a:xfrm>
          <a:prstGeom prst="rect">
            <a:avLst/>
          </a:prstGeom>
          <a:noFill/>
        </p:spPr>
        <p:txBody>
          <a:bodyPr wrap="square" rtlCol="0">
            <a:spAutoFit/>
          </a:bodyPr>
          <a:lstStyle/>
          <a:p>
            <a:pPr marL="380990" indent="-380990">
              <a:lnSpc>
                <a:spcPct val="107000"/>
              </a:lnSpc>
              <a:spcAft>
                <a:spcPts val="1067"/>
              </a:spcAft>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Ansatte, der er fyldt 62 år, får ret til en årlig seniorbonus på 0,8% af den samlede årsløn.</a:t>
            </a:r>
          </a:p>
          <a:p>
            <a:pPr marL="380990" indent="-380990">
              <a:lnSpc>
                <a:spcPct val="107000"/>
              </a:lnSpc>
              <a:spcAft>
                <a:spcPts val="1067"/>
              </a:spcAft>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Seniorbonus kan konverteres til pension eller op til to seniordage om året.</a:t>
            </a:r>
          </a:p>
          <a:p>
            <a:pPr marL="380990" indent="-380990">
              <a:lnSpc>
                <a:spcPct val="107000"/>
              </a:lnSpc>
              <a:spcAft>
                <a:spcPts val="1067"/>
              </a:spcAft>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Virkning fra 1. april 2022.</a:t>
            </a:r>
          </a:p>
          <a:p>
            <a:pPr marL="380990" indent="-380990">
              <a:lnSpc>
                <a:spcPct val="107000"/>
              </a:lnSpc>
              <a:spcAft>
                <a:spcPts val="1067"/>
              </a:spcAft>
              <a:buBlip>
                <a:blip r:embed="rId3"/>
              </a:buBlip>
            </a:pPr>
            <a:r>
              <a:rPr lang="da-DK" sz="2400" dirty="0">
                <a:latin typeface="Montserrat" panose="00000500000000000000" pitchFamily="2" charset="0"/>
                <a:ea typeface="Calibri" panose="020F0502020204030204" pitchFamily="34" charset="0"/>
                <a:cs typeface="Times New Roman" panose="02020603050405020304" pitchFamily="18" charset="0"/>
              </a:rPr>
              <a:t>Seniorbonus er et supplement til de øvrige muligheder for at lave lokale senioraftaler. </a:t>
            </a:r>
          </a:p>
          <a:p>
            <a:pPr marL="380990" indent="-380990">
              <a:lnSpc>
                <a:spcPct val="107000"/>
              </a:lnSpc>
              <a:spcAft>
                <a:spcPts val="1067"/>
              </a:spcAft>
              <a:buBlip>
                <a:blip r:embed="rId3"/>
              </a:buBlip>
            </a:pPr>
            <a:endParaRPr lang="da-DK" sz="2400" dirty="0">
              <a:latin typeface="Montserrat" panose="00000500000000000000" pitchFamily="2" charset="0"/>
              <a:ea typeface="Calibri" panose="020F0502020204030204" pitchFamily="34" charset="0"/>
              <a:cs typeface="Times New Roman" panose="02020603050405020304" pitchFamily="18" charset="0"/>
            </a:endParaRPr>
          </a:p>
          <a:p>
            <a:pPr marL="990575" lvl="1" indent="-380990">
              <a:buBlip>
                <a:blip r:embed="rId4"/>
              </a:buBlip>
            </a:pPr>
            <a:endParaRPr lang="da-DK" sz="2400" dirty="0">
              <a:latin typeface="Montserrat" pitchFamily="2" charset="77"/>
            </a:endParaRPr>
          </a:p>
        </p:txBody>
      </p:sp>
      <p:sp>
        <p:nvSpPr>
          <p:cNvPr id="3" name="Tekstfelt 2">
            <a:extLst>
              <a:ext uri="{FF2B5EF4-FFF2-40B4-BE49-F238E27FC236}">
                <a16:creationId xmlns:a16="http://schemas.microsoft.com/office/drawing/2014/main" id="{AAC75632-7DDE-7D4B-83A0-DB33E5D147E1}"/>
              </a:ext>
            </a:extLst>
          </p:cNvPr>
          <p:cNvSpPr txBox="1"/>
          <p:nvPr/>
        </p:nvSpPr>
        <p:spPr>
          <a:xfrm>
            <a:off x="1446646" y="1491434"/>
            <a:ext cx="8362951" cy="1487651"/>
          </a:xfrm>
          <a:prstGeom prst="rect">
            <a:avLst/>
          </a:prstGeom>
          <a:noFill/>
        </p:spPr>
        <p:txBody>
          <a:bodyPr wrap="square" rtlCol="0">
            <a:spAutoFit/>
          </a:bodyPr>
          <a:lstStyle/>
          <a:p>
            <a:r>
              <a:rPr lang="da-DK" sz="3733" b="1">
                <a:latin typeface="Montserrat" pitchFamily="2" charset="77"/>
              </a:rPr>
              <a:t>Andre formål</a:t>
            </a:r>
          </a:p>
          <a:p>
            <a:r>
              <a:rPr lang="da-DK" sz="2667">
                <a:latin typeface="Montserrat" pitchFamily="2" charset="77"/>
              </a:rPr>
              <a:t>Seniorbonus </a:t>
            </a:r>
          </a:p>
          <a:p>
            <a:endParaRPr lang="da-DK" sz="2667" b="1"/>
          </a:p>
        </p:txBody>
      </p:sp>
      <p:pic>
        <p:nvPicPr>
          <p:cNvPr id="3074" name="Picture 2" descr="Gammel Mand, Køretur, Veteranbil, Bil">
            <a:extLst>
              <a:ext uri="{FF2B5EF4-FFF2-40B4-BE49-F238E27FC236}">
                <a16:creationId xmlns:a16="http://schemas.microsoft.com/office/drawing/2014/main" id="{37953E0F-6135-4B30-8D70-FA265C309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9557" y="4548867"/>
            <a:ext cx="3470492" cy="230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88302"/>
      </p:ext>
    </p:extLst>
  </p:cSld>
  <p:clrMapOvr>
    <a:masterClrMapping/>
  </p:clrMapOvr>
</p:sld>
</file>

<file path=ppt/theme/theme1.xml><?xml version="1.0" encoding="utf-8"?>
<a:theme xmlns:a="http://schemas.openxmlformats.org/drawingml/2006/main" name="To farvet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2.xml><?xml version="1.0" encoding="utf-8"?>
<a:theme xmlns:a="http://schemas.openxmlformats.org/drawingml/2006/main" name="Rød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3.xml><?xml version="1.0" encoding="utf-8"?>
<a:theme xmlns:a="http://schemas.openxmlformats.org/drawingml/2006/main" name="Bl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4.xml><?xml version="1.0" encoding="utf-8"?>
<a:theme xmlns:a="http://schemas.openxmlformats.org/drawingml/2006/main" name="Gr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5.xml><?xml version="1.0" encoding="utf-8"?>
<a:theme xmlns:a="http://schemas.openxmlformats.org/drawingml/2006/main" name="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6.xml><?xml version="1.0" encoding="utf-8"?>
<a:theme xmlns:a="http://schemas.openxmlformats.org/drawingml/2006/main" name="Forside/Bag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26453DE-BDB9-4867-9BB0-DB393788AB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REDIGER - FSLRepmøde2019 - Kopi T19-585 1.0</Template>
  <TotalTime>544</TotalTime>
  <Words>7493</Words>
  <Application>Microsoft Office PowerPoint</Application>
  <PresentationFormat>Widescreen</PresentationFormat>
  <Paragraphs>749</Paragraphs>
  <Slides>57</Slides>
  <Notes>47</Notes>
  <HiddenSlides>0</HiddenSlides>
  <MMClips>0</MMClips>
  <ScaleCrop>false</ScaleCrop>
  <HeadingPairs>
    <vt:vector size="6" baseType="variant">
      <vt:variant>
        <vt:lpstr>Benyttede skrifttyper</vt:lpstr>
      </vt:variant>
      <vt:variant>
        <vt:i4>13</vt:i4>
      </vt:variant>
      <vt:variant>
        <vt:lpstr>Tema</vt:lpstr>
      </vt:variant>
      <vt:variant>
        <vt:i4>6</vt:i4>
      </vt:variant>
      <vt:variant>
        <vt:lpstr>Slidetitler</vt:lpstr>
      </vt:variant>
      <vt:variant>
        <vt:i4>57</vt:i4>
      </vt:variant>
    </vt:vector>
  </HeadingPairs>
  <TitlesOfParts>
    <vt:vector size="76" baseType="lpstr">
      <vt:lpstr>Wingdings,Sans-Serif</vt:lpstr>
      <vt:lpstr>Montserrat Medium</vt:lpstr>
      <vt:lpstr>Montserrat</vt:lpstr>
      <vt:lpstr>Wingdings</vt:lpstr>
      <vt:lpstr>Calibri Light</vt:lpstr>
      <vt:lpstr>Times New Roman</vt:lpstr>
      <vt:lpstr>Arial</vt:lpstr>
      <vt:lpstr>Calibri</vt:lpstr>
      <vt:lpstr>Segoe UI</vt:lpstr>
      <vt:lpstr>Arial,Sans-Serif</vt:lpstr>
      <vt:lpstr>Montserrat Light</vt:lpstr>
      <vt:lpstr>Montserrat SemiBold</vt:lpstr>
      <vt:lpstr>Montserrat Black</vt:lpstr>
      <vt:lpstr>To farvet logo</vt:lpstr>
      <vt:lpstr>Rød logo</vt:lpstr>
      <vt:lpstr>Blå logo</vt:lpstr>
      <vt:lpstr>Grå logo</vt:lpstr>
      <vt:lpstr>Tom</vt:lpstr>
      <vt:lpstr>Forside/Bagside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Arbejdstidsaftalen OK-21</vt:lpstr>
      <vt:lpstr>OK-21 – hvornår træder det i kraft</vt:lpstr>
      <vt:lpstr>PowerPoint-præsentation</vt:lpstr>
      <vt:lpstr>Hovedbestyrelsens anbefaling </vt:lpstr>
      <vt:lpstr>Arbejdstidsaftalen OK-21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Rune Langhoff Gøgsig</dc:creator>
  <cp:lastModifiedBy>Simone Kamp</cp:lastModifiedBy>
  <cp:revision>44</cp:revision>
  <cp:lastPrinted>2019-11-11T12:16:59Z</cp:lastPrinted>
  <dcterms:created xsi:type="dcterms:W3CDTF">2019-11-08T15:24:49Z</dcterms:created>
  <dcterms:modified xsi:type="dcterms:W3CDTF">2021-10-14T11:48:33Z</dcterms:modified>
</cp:coreProperties>
</file>