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5" r:id="rId5"/>
    <p:sldId id="259" r:id="rId6"/>
    <p:sldId id="272" r:id="rId7"/>
    <p:sldId id="279" r:id="rId8"/>
    <p:sldId id="274"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9" autoAdjust="0"/>
    <p:restoredTop sz="94660"/>
  </p:normalViewPr>
  <p:slideViewPr>
    <p:cSldViewPr snapToGrid="0">
      <p:cViewPr>
        <p:scale>
          <a:sx n="66" d="100"/>
          <a:sy n="66" d="100"/>
        </p:scale>
        <p:origin x="-1536" y="-15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i master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a-DK"/>
              <a:t>Klik for at redigere i master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i master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a-DK"/>
              <a:t>Klik for at redigere i master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i master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a-DK"/>
              <a:t>Klik for at redigere i master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i master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i master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a-DK"/>
              <a:t>Klik for at redigere i master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8/10/2018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398294" y="501315"/>
            <a:ext cx="9106316" cy="2262781"/>
          </a:xfrm>
        </p:spPr>
        <p:txBody>
          <a:bodyPr/>
          <a:lstStyle/>
          <a:p>
            <a:r>
              <a:rPr lang="da-DK" dirty="0"/>
              <a:t>Arbejdstidsopgørelse 2018: Tjek tiden</a:t>
            </a:r>
          </a:p>
        </p:txBody>
      </p:sp>
      <p:sp>
        <p:nvSpPr>
          <p:cNvPr id="3" name="Undertitel 2"/>
          <p:cNvSpPr>
            <a:spLocks noGrp="1"/>
          </p:cNvSpPr>
          <p:nvPr>
            <p:ph type="subTitle" idx="1"/>
          </p:nvPr>
        </p:nvSpPr>
        <p:spPr>
          <a:xfrm>
            <a:off x="2493752" y="3264077"/>
            <a:ext cx="8915399" cy="1126283"/>
          </a:xfrm>
        </p:spPr>
        <p:txBody>
          <a:bodyPr/>
          <a:lstStyle/>
          <a:p>
            <a:r>
              <a:rPr lang="da-DK" b="1" dirty="0"/>
              <a:t>Hvad siger reglerne?  </a:t>
            </a:r>
            <a:br>
              <a:rPr lang="da-DK" b="1" dirty="0"/>
            </a:br>
            <a:r>
              <a:rPr lang="da-DK" b="1" dirty="0"/>
              <a:t>Hvordan gør vi her?  </a:t>
            </a:r>
            <a:br>
              <a:rPr lang="da-DK" b="1" dirty="0"/>
            </a:br>
            <a:r>
              <a:rPr lang="da-DK" b="1" dirty="0"/>
              <a:t>Er vores opgørelser i orden?</a:t>
            </a:r>
            <a:endParaRPr lang="da-DK"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6460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Pladsholder til indhold 8"/>
          <p:cNvGraphicFramePr>
            <a:graphicFrameLocks noGrp="1"/>
          </p:cNvGraphicFramePr>
          <p:nvPr>
            <p:ph idx="1"/>
            <p:extLst>
              <p:ext uri="{D42A27DB-BD31-4B8C-83A1-F6EECF244321}">
                <p14:modId xmlns:p14="http://schemas.microsoft.com/office/powerpoint/2010/main" val="2404543141"/>
              </p:ext>
            </p:extLst>
          </p:nvPr>
        </p:nvGraphicFramePr>
        <p:xfrm>
          <a:off x="2695072" y="569495"/>
          <a:ext cx="8791074" cy="5181600"/>
        </p:xfrm>
        <a:graphic>
          <a:graphicData uri="http://schemas.openxmlformats.org/drawingml/2006/table">
            <a:tbl>
              <a:tblPr firstRow="1" firstCol="1" bandRow="1">
                <a:tableStyleId>{5C22544A-7EE6-4342-B048-85BDC9FD1C3A}</a:tableStyleId>
              </a:tblPr>
              <a:tblGrid>
                <a:gridCol w="4395537">
                  <a:extLst>
                    <a:ext uri="{9D8B030D-6E8A-4147-A177-3AD203B41FA5}">
                      <a16:colId xmlns:a16="http://schemas.microsoft.com/office/drawing/2014/main" xmlns="" val="122875580"/>
                    </a:ext>
                  </a:extLst>
                </a:gridCol>
                <a:gridCol w="4395537">
                  <a:extLst>
                    <a:ext uri="{9D8B030D-6E8A-4147-A177-3AD203B41FA5}">
                      <a16:colId xmlns:a16="http://schemas.microsoft.com/office/drawing/2014/main" xmlns="" val="3443959736"/>
                    </a:ext>
                  </a:extLst>
                </a:gridCol>
              </a:tblGrid>
              <a:tr h="622562">
                <a:tc>
                  <a:txBody>
                    <a:bodyPr/>
                    <a:lstStyle/>
                    <a:p>
                      <a:pPr>
                        <a:lnSpc>
                          <a:spcPct val="115000"/>
                        </a:lnSpc>
                        <a:spcAft>
                          <a:spcPts val="0"/>
                        </a:spcAft>
                      </a:pPr>
                      <a:r>
                        <a:rPr lang="da-DK" sz="1400" dirty="0">
                          <a:effectLst/>
                        </a:rPr>
                        <a:t>Tjenestemændenes arbejdstidsaftale §7:</a:t>
                      </a:r>
                    </a:p>
                    <a:p>
                      <a:pPr>
                        <a:lnSpc>
                          <a:spcPct val="115000"/>
                        </a:lnSpc>
                        <a:spcAft>
                          <a:spcPts val="0"/>
                        </a:spcAft>
                      </a:pPr>
                      <a:r>
                        <a:rPr lang="da-DK" sz="1400" dirty="0">
                          <a:effectLst/>
                        </a:rPr>
                        <a:t>Den præsterede arbejdstid opgøres således:</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tc>
                  <a:txBody>
                    <a:bodyPr/>
                    <a:lstStyle/>
                    <a:p>
                      <a:pPr>
                        <a:lnSpc>
                          <a:spcPct val="115000"/>
                        </a:lnSpc>
                        <a:spcAft>
                          <a:spcPts val="0"/>
                        </a:spcAft>
                      </a:pPr>
                      <a:r>
                        <a:rPr lang="da-DK" sz="1400" dirty="0">
                          <a:effectLst/>
                        </a:rPr>
                        <a:t>Kommentarer og bemærkninger:</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extLst>
                  <a:ext uri="{0D108BD9-81ED-4DB2-BD59-A6C34878D82A}">
                    <a16:rowId xmlns:a16="http://schemas.microsoft.com/office/drawing/2014/main" xmlns="" val="660333484"/>
                  </a:ext>
                </a:extLst>
              </a:tr>
              <a:tr h="1526794">
                <a:tc>
                  <a:txBody>
                    <a:bodyPr/>
                    <a:lstStyle/>
                    <a:p>
                      <a:pPr>
                        <a:lnSpc>
                          <a:spcPct val="115000"/>
                        </a:lnSpc>
                        <a:spcAft>
                          <a:spcPts val="1000"/>
                        </a:spcAft>
                      </a:pPr>
                      <a:r>
                        <a:rPr lang="da-DK" sz="1400" dirty="0">
                          <a:effectLst/>
                        </a:rPr>
                        <a:t>3) Rejsetid i forbindelse med tjenesterejser medregnes, dog højst med 13 timer pr. døgn.</a:t>
                      </a:r>
                    </a:p>
                    <a:p>
                      <a:pPr>
                        <a:lnSpc>
                          <a:spcPct val="115000"/>
                        </a:lnSpc>
                        <a:spcAft>
                          <a:spcPts val="0"/>
                        </a:spcAft>
                      </a:pP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tc>
                  <a:txBody>
                    <a:bodyPr/>
                    <a:lstStyle/>
                    <a:p>
                      <a:pPr>
                        <a:lnSpc>
                          <a:spcPct val="115000"/>
                        </a:lnSpc>
                        <a:spcAft>
                          <a:spcPts val="0"/>
                        </a:spcAft>
                      </a:pPr>
                      <a:r>
                        <a:rPr lang="da-DK" sz="1400" dirty="0">
                          <a:effectLst/>
                        </a:rPr>
                        <a:t>Rejsetid med elever er arbejdstid og tæller </a:t>
                      </a:r>
                      <a:r>
                        <a:rPr lang="da-DK" sz="1400" i="1" dirty="0">
                          <a:effectLst/>
                        </a:rPr>
                        <a:t>fuldt ud </a:t>
                      </a:r>
                      <a:r>
                        <a:rPr lang="da-DK" sz="1400" dirty="0">
                          <a:effectLst/>
                        </a:rPr>
                        <a:t>med den præsterede arbejdstid. </a:t>
                      </a:r>
                    </a:p>
                    <a:p>
                      <a:pPr>
                        <a:lnSpc>
                          <a:spcPct val="115000"/>
                        </a:lnSpc>
                        <a:spcAft>
                          <a:spcPts val="0"/>
                        </a:spcAft>
                      </a:pPr>
                      <a:r>
                        <a:rPr lang="da-DK" sz="1400" dirty="0">
                          <a:effectLst/>
                        </a:rPr>
                        <a:t>Rejsetid for læreren selv f.eks. til kursus eller censorarbejde er begrænset til 13 timer/døgn.</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extLst>
                  <a:ext uri="{0D108BD9-81ED-4DB2-BD59-A6C34878D82A}">
                    <a16:rowId xmlns:a16="http://schemas.microsoft.com/office/drawing/2014/main" xmlns="" val="4261032012"/>
                  </a:ext>
                </a:extLst>
              </a:tr>
              <a:tr h="1212898">
                <a:tc>
                  <a:txBody>
                    <a:bodyPr/>
                    <a:lstStyle/>
                    <a:p>
                      <a:pPr>
                        <a:lnSpc>
                          <a:spcPct val="115000"/>
                        </a:lnSpc>
                        <a:spcAft>
                          <a:spcPts val="1000"/>
                        </a:spcAft>
                      </a:pPr>
                      <a:r>
                        <a:rPr lang="da-DK" sz="1400" dirty="0">
                          <a:effectLst/>
                        </a:rPr>
                        <a:t>4) Rådighedstjeneste i hjemmet medregnes med 1/3 og rådighedstjeneste på arbejdsstedet med 3/4.</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tc>
                  <a:txBody>
                    <a:bodyPr/>
                    <a:lstStyle/>
                    <a:p>
                      <a:pPr>
                        <a:lnSpc>
                          <a:spcPct val="115000"/>
                        </a:lnSpc>
                        <a:spcAft>
                          <a:spcPts val="0"/>
                        </a:spcAft>
                      </a:pPr>
                      <a:r>
                        <a:rPr lang="da-DK" sz="1400" dirty="0">
                          <a:effectLst/>
                        </a:rPr>
                        <a:t>Rådighedstjeneste på lejrture/ekskursioner, hvor læreren skal opholde sig ved en bestemt lokalitet (f.eks. hotel), medregnes med 3/4.</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extLst>
                  <a:ext uri="{0D108BD9-81ED-4DB2-BD59-A6C34878D82A}">
                    <a16:rowId xmlns:a16="http://schemas.microsoft.com/office/drawing/2014/main" xmlns="" val="211970514"/>
                  </a:ext>
                </a:extLst>
              </a:tr>
              <a:tr h="1819346">
                <a:tc>
                  <a:txBody>
                    <a:bodyPr/>
                    <a:lstStyle/>
                    <a:p>
                      <a:pPr>
                        <a:lnSpc>
                          <a:spcPct val="115000"/>
                        </a:lnSpc>
                        <a:spcAft>
                          <a:spcPts val="0"/>
                        </a:spcAft>
                      </a:pPr>
                      <a:r>
                        <a:rPr lang="da-DK" sz="1400" dirty="0">
                          <a:effectLst/>
                        </a:rPr>
                        <a:t>5) Tilkald med mindre end 24 timers varsel medregnes med mindst 3 timer. Det gælder dog ikke, hvis tilkaldet ligger i umiddelbar tilknytning til (lige før eller lige efter) dit normale arbejde, eller hvis tilkaldet sker som led i rådighedstjeneste.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801" marR="44801" marT="0" marB="0"/>
                </a:tc>
                <a:tc>
                  <a:txBody>
                    <a:bodyPr/>
                    <a:lstStyle/>
                    <a:p>
                      <a:pPr>
                        <a:lnSpc>
                          <a:spcPct val="115000"/>
                        </a:lnSpc>
                        <a:spcAft>
                          <a:spcPts val="0"/>
                        </a:spcAft>
                      </a:pPr>
                      <a:r>
                        <a:rPr lang="da-DK" sz="1400" dirty="0">
                          <a:solidFill>
                            <a:schemeClr val="tx1"/>
                          </a:solidFill>
                          <a:effectLst/>
                          <a:latin typeface="+mn-lt"/>
                          <a:ea typeface="Calibri" panose="020F0502020204030204" pitchFamily="34" charset="0"/>
                          <a:cs typeface="Times New Roman" panose="02020603050405020304" pitchFamily="18" charset="0"/>
                        </a:rPr>
                        <a:t>Ved ”tilkald” forstås, at læreren skal møde op på skolen. Kan arbejdet udføres hjemmefra, er det kun den faktiske</a:t>
                      </a:r>
                      <a:r>
                        <a:rPr lang="da-DK" sz="1400" baseline="0" dirty="0">
                          <a:solidFill>
                            <a:schemeClr val="tx1"/>
                          </a:solidFill>
                          <a:effectLst/>
                          <a:latin typeface="+mn-lt"/>
                          <a:ea typeface="Calibri" panose="020F0502020204030204" pitchFamily="34" charset="0"/>
                          <a:cs typeface="Times New Roman" panose="02020603050405020304" pitchFamily="18" charset="0"/>
                        </a:rPr>
                        <a:t> arbejdstid, der medregnes.</a:t>
                      </a:r>
                      <a:endParaRPr lang="da-DK" sz="1400" dirty="0">
                        <a:solidFill>
                          <a:schemeClr val="tx1"/>
                        </a:solidFill>
                        <a:effectLst/>
                        <a:latin typeface="+mn-lt"/>
                        <a:ea typeface="Calibri" panose="020F0502020204030204" pitchFamily="34" charset="0"/>
                        <a:cs typeface="Times New Roman" panose="02020603050405020304" pitchFamily="18" charset="0"/>
                      </a:endParaRPr>
                    </a:p>
                  </a:txBody>
                  <a:tcPr marL="44801" marR="44801" marT="0" marB="0"/>
                </a:tc>
                <a:extLst>
                  <a:ext uri="{0D108BD9-81ED-4DB2-BD59-A6C34878D82A}">
                    <a16:rowId xmlns:a16="http://schemas.microsoft.com/office/drawing/2014/main" xmlns="" val="4182720452"/>
                  </a:ext>
                </a:extLst>
              </a:tr>
            </a:tbl>
          </a:graphicData>
        </a:graphic>
      </p:graphicFrame>
    </p:spTree>
    <p:extLst>
      <p:ext uri="{BB962C8B-B14F-4D97-AF65-F5344CB8AC3E}">
        <p14:creationId xmlns:p14="http://schemas.microsoft.com/office/powerpoint/2010/main" val="1075276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Pladsholder til indhold 6"/>
          <p:cNvGraphicFramePr>
            <a:graphicFrameLocks noGrp="1"/>
          </p:cNvGraphicFramePr>
          <p:nvPr>
            <p:ph idx="1"/>
            <p:extLst>
              <p:ext uri="{D42A27DB-BD31-4B8C-83A1-F6EECF244321}">
                <p14:modId xmlns:p14="http://schemas.microsoft.com/office/powerpoint/2010/main" val="998194326"/>
              </p:ext>
            </p:extLst>
          </p:nvPr>
        </p:nvGraphicFramePr>
        <p:xfrm>
          <a:off x="2767263" y="1291389"/>
          <a:ext cx="8566484" cy="2518611"/>
        </p:xfrm>
        <a:graphic>
          <a:graphicData uri="http://schemas.openxmlformats.org/drawingml/2006/table">
            <a:tbl>
              <a:tblPr firstRow="1" firstCol="1" bandRow="1">
                <a:tableStyleId>{5C22544A-7EE6-4342-B048-85BDC9FD1C3A}</a:tableStyleId>
              </a:tblPr>
              <a:tblGrid>
                <a:gridCol w="4283242">
                  <a:extLst>
                    <a:ext uri="{9D8B030D-6E8A-4147-A177-3AD203B41FA5}">
                      <a16:colId xmlns:a16="http://schemas.microsoft.com/office/drawing/2014/main" xmlns="" val="34139872"/>
                    </a:ext>
                  </a:extLst>
                </a:gridCol>
                <a:gridCol w="4283242">
                  <a:extLst>
                    <a:ext uri="{9D8B030D-6E8A-4147-A177-3AD203B41FA5}">
                      <a16:colId xmlns:a16="http://schemas.microsoft.com/office/drawing/2014/main" xmlns="" val="3058418496"/>
                    </a:ext>
                  </a:extLst>
                </a:gridCol>
              </a:tblGrid>
              <a:tr h="610940">
                <a:tc>
                  <a:txBody>
                    <a:bodyPr/>
                    <a:lstStyle/>
                    <a:p>
                      <a:pPr>
                        <a:lnSpc>
                          <a:spcPct val="115000"/>
                        </a:lnSpc>
                        <a:spcAft>
                          <a:spcPts val="0"/>
                        </a:spcAft>
                      </a:pPr>
                      <a:r>
                        <a:rPr lang="da-DK" sz="1400" dirty="0">
                          <a:effectLst/>
                        </a:rPr>
                        <a:t>Tjenestemændenes arbejdstidsaftale §7:</a:t>
                      </a:r>
                    </a:p>
                    <a:p>
                      <a:pPr>
                        <a:lnSpc>
                          <a:spcPct val="115000"/>
                        </a:lnSpc>
                        <a:spcAft>
                          <a:spcPts val="0"/>
                        </a:spcAft>
                      </a:pPr>
                      <a:r>
                        <a:rPr lang="da-DK" sz="1400" dirty="0">
                          <a:effectLst/>
                        </a:rPr>
                        <a:t>Den præsterede arbejdstid opgøres således:</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25" marR="36325" marT="0" marB="0"/>
                </a:tc>
                <a:tc>
                  <a:txBody>
                    <a:bodyPr/>
                    <a:lstStyle/>
                    <a:p>
                      <a:pPr>
                        <a:lnSpc>
                          <a:spcPct val="115000"/>
                        </a:lnSpc>
                        <a:spcAft>
                          <a:spcPts val="0"/>
                        </a:spcAft>
                      </a:pPr>
                      <a:r>
                        <a:rPr lang="da-DK" sz="1400">
                          <a:effectLst/>
                        </a:rPr>
                        <a:t>Kommentarer og bemærkninger:</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36325" marR="36325" marT="0" marB="0"/>
                </a:tc>
                <a:extLst>
                  <a:ext uri="{0D108BD9-81ED-4DB2-BD59-A6C34878D82A}">
                    <a16:rowId xmlns:a16="http://schemas.microsoft.com/office/drawing/2014/main" xmlns="" val="2244140359"/>
                  </a:ext>
                </a:extLst>
              </a:tr>
              <a:tr h="1907671">
                <a:tc>
                  <a:txBody>
                    <a:bodyPr/>
                    <a:lstStyle/>
                    <a:p>
                      <a:pPr>
                        <a:lnSpc>
                          <a:spcPct val="115000"/>
                        </a:lnSpc>
                        <a:spcAft>
                          <a:spcPts val="0"/>
                        </a:spcAft>
                      </a:pPr>
                      <a:r>
                        <a:rPr lang="da-DK" sz="1400" dirty="0">
                          <a:effectLst/>
                        </a:rPr>
                        <a:t>Overtid er der tale om, hvis den samlede årlige arbejdstid for skoleåret 17/18 overstiger 1679,8 timer (fuldtidsansat). Overtid opgøres ved udgangen af skoleåret og afregnes enten som overtidsbetaling eller som afspadsering. I begge tilfælde afregnes med den opgjorte overtid plus 50 procent.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25" marR="36325" marT="0" marB="0"/>
                </a:tc>
                <a:tc>
                  <a:txBody>
                    <a:bodyPr/>
                    <a:lstStyle/>
                    <a:p>
                      <a:pPr>
                        <a:lnSpc>
                          <a:spcPct val="115000"/>
                        </a:lnSpc>
                        <a:spcAft>
                          <a:spcPts val="0"/>
                        </a:spcAft>
                      </a:pPr>
                      <a:r>
                        <a:rPr lang="da-DK" sz="1400" dirty="0">
                          <a:effectLst/>
                        </a:rPr>
                        <a:t>Det er skolens ledelse, der afgør, om timerne skal afspadseres eller udbetales.</a:t>
                      </a:r>
                    </a:p>
                    <a:p>
                      <a:pPr>
                        <a:lnSpc>
                          <a:spcPct val="115000"/>
                        </a:lnSpc>
                        <a:spcAft>
                          <a:spcPts val="0"/>
                        </a:spcAft>
                      </a:pPr>
                      <a:r>
                        <a:rPr lang="da-DK" sz="1400" dirty="0">
                          <a:effectLst/>
                        </a:rPr>
                        <a:t>For deltidsansatte tillægges der kun 50 %, hvis læreren har arbejdet mere end det årlige timetal for en fuldtidsansat.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6325" marR="36325" marT="0" marB="0"/>
                </a:tc>
                <a:extLst>
                  <a:ext uri="{0D108BD9-81ED-4DB2-BD59-A6C34878D82A}">
                    <a16:rowId xmlns:a16="http://schemas.microsoft.com/office/drawing/2014/main" xmlns="" val="1505422483"/>
                  </a:ext>
                </a:extLst>
              </a:tr>
            </a:tbl>
          </a:graphicData>
        </a:graphic>
      </p:graphicFrame>
    </p:spTree>
    <p:extLst>
      <p:ext uri="{BB962C8B-B14F-4D97-AF65-F5344CB8AC3E}">
        <p14:creationId xmlns:p14="http://schemas.microsoft.com/office/powerpoint/2010/main" val="2097706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Arbejdstiden</a:t>
            </a:r>
          </a:p>
        </p:txBody>
      </p:sp>
      <p:sp>
        <p:nvSpPr>
          <p:cNvPr id="3" name="Pladsholder til indhold 2"/>
          <p:cNvSpPr>
            <a:spLocks noGrp="1"/>
          </p:cNvSpPr>
          <p:nvPr>
            <p:ph idx="1"/>
          </p:nvPr>
        </p:nvSpPr>
        <p:spPr/>
        <p:txBody>
          <a:bodyPr/>
          <a:lstStyle/>
          <a:p>
            <a:r>
              <a:rPr lang="da-DK" dirty="0"/>
              <a:t>Fuld tid for en lærer svarer til en gennemsnitlig arbejdstid på 37 timers arbejde per arbejdsuge. Antallet af arbejdsuger afhænger af feriereglerne, hvordan helligdagene falder osv., og det afgør også det samlede antal arbejdstimer på et år. </a:t>
            </a:r>
          </a:p>
          <a:p>
            <a:r>
              <a:rPr lang="da-DK" dirty="0"/>
              <a:t>Både i skoleåret 2017/18 og 2018/19 skal en fuldtidsansat arbejde 1679,8 timer.</a:t>
            </a:r>
          </a:p>
          <a:p>
            <a:r>
              <a:rPr lang="da-DK" dirty="0"/>
              <a:t>Hvis årsnormen overskrides, skal skolen betale et overtidstillæg på 50 % for de ekstra timer. Overtiden kan enten udbetales som løn (halvanden gang den almindelige timeløn for hver overarbejdstime) eller afspadseres (halvanden times afspadsering per times overtid).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041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Skolen skal opgøre arbejdstiden</a:t>
            </a:r>
          </a:p>
        </p:txBody>
      </p:sp>
      <p:sp>
        <p:nvSpPr>
          <p:cNvPr id="3" name="Pladsholder til indhold 2"/>
          <p:cNvSpPr>
            <a:spLocks noGrp="1"/>
          </p:cNvSpPr>
          <p:nvPr>
            <p:ph idx="1"/>
          </p:nvPr>
        </p:nvSpPr>
        <p:spPr/>
        <p:txBody>
          <a:bodyPr/>
          <a:lstStyle/>
          <a:p>
            <a:r>
              <a:rPr lang="da-DK" dirty="0"/>
              <a:t>Skolen skal opgøre arbejdstiden. Det fremgår af Tjenestemændenes arbejdstidsaftale. Af aftalens § 7 står der, hvad der skal medregnes ved opgørelsen af arbejdstiden, og i § 8 står reglerne for overtidsbetaling. De to paragraffer giver kun mening, hvis skolen opgør arbejdstiden. </a:t>
            </a:r>
          </a:p>
          <a:p>
            <a:r>
              <a:rPr lang="da-DK" dirty="0"/>
              <a:t>Opgørelsen skal være dag for dag, så du kan se, hvor meget arbejdstid der er medregnet de enkelte dage i det forgangne skoleår. Det er ikke at krav, at du kan se, hvilke opgaver eller funktioner arbejdstiden er brugt på. </a:t>
            </a:r>
          </a:p>
          <a:p>
            <a:endParaRPr lang="da-DK"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7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Opgørelsen af arbejdstiden kan ske på følgende måder:</a:t>
            </a:r>
          </a:p>
        </p:txBody>
      </p:sp>
      <p:sp>
        <p:nvSpPr>
          <p:cNvPr id="3" name="Pladsholder til indhold 2"/>
          <p:cNvSpPr>
            <a:spLocks noGrp="1"/>
          </p:cNvSpPr>
          <p:nvPr>
            <p:ph idx="1"/>
          </p:nvPr>
        </p:nvSpPr>
        <p:spPr>
          <a:xfrm>
            <a:off x="2589212" y="1905000"/>
            <a:ext cx="8915400" cy="3777622"/>
          </a:xfrm>
        </p:spPr>
        <p:txBody>
          <a:bodyPr>
            <a:noAutofit/>
          </a:bodyPr>
          <a:lstStyle/>
          <a:p>
            <a:pPr lvl="0"/>
            <a:r>
              <a:rPr lang="da-DK" dirty="0"/>
              <a:t>Skolen registrerer (for eksempel med et tjek in-system), hvornår du kommer og går, og data fra systemet bliver til arbejdstidsopgørelsen for den enkelte.</a:t>
            </a:r>
          </a:p>
          <a:p>
            <a:pPr lvl="0"/>
            <a:r>
              <a:rPr lang="da-DK" dirty="0"/>
              <a:t>Skolen planlægger, hvornår og hvor meget den enkelte arbejder dag for dag i løbet af året, for eksempel med en komme- og </a:t>
            </a:r>
            <a:r>
              <a:rPr lang="da-DK" dirty="0" err="1"/>
              <a:t>gå-tid</a:t>
            </a:r>
            <a:r>
              <a:rPr lang="da-DK" dirty="0"/>
              <a:t>. Den planlagte arbejdstid bruges efterfølgende som udgangspunkt for arbejdstidsopgørelsen, men hvis den præsterede arbejdstid afviger på en given dag fra det, der var planlagt, skal fravigelsen fremgå af arbejdstidsopgørelsen. </a:t>
            </a:r>
          </a:p>
          <a:p>
            <a:pPr lvl="0"/>
            <a:r>
              <a:rPr lang="da-DK" dirty="0"/>
              <a:t>Skolen stiller et tidsregistreringssystem til rådighed, hvor du løbende registrerer, hvornår og hvor meget du arbejder. Den arbejdstid, du i løbet af året registrerer, bliver ved skoleårets afslutning indrapporteret som din arbejdstidsopgørelse.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95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a:t>Opgørelsen af arbejdstiden kan ske på følgende måder:</a:t>
            </a:r>
          </a:p>
        </p:txBody>
      </p:sp>
      <p:sp>
        <p:nvSpPr>
          <p:cNvPr id="3" name="Pladsholder til indhold 2"/>
          <p:cNvSpPr>
            <a:spLocks noGrp="1"/>
          </p:cNvSpPr>
          <p:nvPr>
            <p:ph idx="1"/>
          </p:nvPr>
        </p:nvSpPr>
        <p:spPr>
          <a:xfrm>
            <a:off x="2589212" y="1905000"/>
            <a:ext cx="8915400" cy="3777622"/>
          </a:xfrm>
        </p:spPr>
        <p:txBody>
          <a:bodyPr>
            <a:noAutofit/>
          </a:bodyPr>
          <a:lstStyle/>
          <a:p>
            <a:pPr lvl="0"/>
            <a:r>
              <a:rPr lang="da-DK" dirty="0"/>
              <a:t>Skolen planlægger bestemte opgaver (fx undervisning). Derudover udmelder skolen et timetal til en eller flere opgaver. Disse lederudmeldte timerammer forudsætter, at det konkret opgøres, hvornår og hvor meget arbejdstid den enkelte medarbejder bruger til de opgaver, der ligger inden for de lederudmeldte timerammer. Hvis den faktiske arbejdstid med de planlagte opgaver (fx undervisning) afviger fra den planlagte, skal det fremgå af arbejdstidsopgørelsen. Det samlede registrerede arbejdstidsforbrug meldes ind som arbejdstidsopgørelsen ved skoleårets afslutning. </a:t>
            </a:r>
          </a:p>
          <a:p>
            <a:r>
              <a:rPr lang="da-DK" dirty="0"/>
              <a:t>Skolen og skolens tillidsrepræsentant indgår lokalaftaler om et timetal til bestemte opgaver (akkorder). De aftalte akkorder indgår i arbejdstidsopgørelsen. Alt derover registreres på en af de fire ovenstående måder.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0197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b="1" dirty="0" smtClean="0"/>
              <a:t>Skole med akkorder - sådan </a:t>
            </a:r>
            <a:r>
              <a:rPr lang="da-DK" b="1" dirty="0"/>
              <a:t>gør vi her</a:t>
            </a:r>
            <a:r>
              <a:rPr lang="da-DK" dirty="0"/>
              <a:t/>
            </a:r>
            <a:br>
              <a:rPr lang="da-DK" dirty="0"/>
            </a:br>
            <a:endParaRPr lang="da-DK" dirty="0"/>
          </a:p>
        </p:txBody>
      </p:sp>
      <p:sp>
        <p:nvSpPr>
          <p:cNvPr id="3" name="Pladsholder til indhold 2"/>
          <p:cNvSpPr>
            <a:spLocks noGrp="1"/>
          </p:cNvSpPr>
          <p:nvPr>
            <p:ph idx="1"/>
          </p:nvPr>
        </p:nvSpPr>
        <p:spPr/>
        <p:txBody>
          <a:bodyPr/>
          <a:lstStyle/>
          <a:p>
            <a:r>
              <a:rPr lang="da-DK" dirty="0"/>
              <a:t>Der er indgået aftaler mellem tillidsrepræsentanten og skolen om et bestemt timetal til visse opgaver (akkorder). </a:t>
            </a:r>
            <a:br>
              <a:rPr lang="da-DK" dirty="0"/>
            </a:br>
            <a:endParaRPr lang="da-DK" dirty="0"/>
          </a:p>
          <a:p>
            <a:r>
              <a:rPr lang="da-DK" b="1" dirty="0"/>
              <a:t>Krav til jeres arbejdstidsopgørelse:</a:t>
            </a:r>
            <a:endParaRPr lang="da-DK" dirty="0"/>
          </a:p>
          <a:p>
            <a:r>
              <a:rPr lang="da-DK" dirty="0"/>
              <a:t>De aftalte akkorder, som er relevante for dit arbejde og dine funktioner, fratrækkes det antal arbejdstimer, som du skal præstere (1679,8 timer, hvis du er fuldtidsansat). </a:t>
            </a:r>
          </a:p>
          <a:p>
            <a:r>
              <a:rPr lang="da-DK" dirty="0"/>
              <a:t>Den arbejdstid, du har haft ud over de aftalte akkorder, skal opgøres konkret dag til dag. Du skal altså kunne se, hvornår og hvor meget du har arbejdet ud over akkorden. Hvis summen af denne konkrete opgjorte tid overstiger din årsnorm minus dine akkorder, er du i overtid. </a:t>
            </a:r>
          </a:p>
          <a:p>
            <a:endParaRPr lang="da-DK"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082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50168" y="624110"/>
            <a:ext cx="9504947" cy="739469"/>
          </a:xfrm>
        </p:spPr>
        <p:txBody>
          <a:bodyPr>
            <a:normAutofit fontScale="90000"/>
          </a:bodyPr>
          <a:lstStyle/>
          <a:p>
            <a:r>
              <a:rPr lang="da-DK" u="sng" dirty="0"/>
              <a:t>Fælles drøftelse med udgangspunkt i følgende:</a:t>
            </a:r>
            <a:r>
              <a:rPr lang="da-DK" dirty="0"/>
              <a:t/>
            </a:r>
            <a:br>
              <a:rPr lang="da-DK" dirty="0"/>
            </a:br>
            <a:endParaRPr lang="da-DK" dirty="0"/>
          </a:p>
        </p:txBody>
      </p:sp>
      <p:sp>
        <p:nvSpPr>
          <p:cNvPr id="3" name="Pladsholder til indhold 2"/>
          <p:cNvSpPr>
            <a:spLocks noGrp="1"/>
          </p:cNvSpPr>
          <p:nvPr>
            <p:ph idx="1"/>
          </p:nvPr>
        </p:nvSpPr>
        <p:spPr>
          <a:xfrm>
            <a:off x="2197767" y="1283367"/>
            <a:ext cx="9729537" cy="4733257"/>
          </a:xfrm>
        </p:spPr>
        <p:txBody>
          <a:bodyPr>
            <a:normAutofit/>
          </a:bodyPr>
          <a:lstStyle/>
          <a:p>
            <a:pPr lvl="0"/>
            <a:r>
              <a:rPr lang="da-DK" dirty="0"/>
              <a:t>Har vi hver især fået en individuel opgørelse af arbejdstiden for skoleåret 17/18? </a:t>
            </a:r>
            <a:br>
              <a:rPr lang="da-DK" dirty="0"/>
            </a:br>
            <a:r>
              <a:rPr lang="da-DK" dirty="0"/>
              <a:t>Er den rent faktisk en opgørelse og ikke bare en kopi af opgaveoversigten?</a:t>
            </a:r>
          </a:p>
          <a:p>
            <a:pPr lvl="0"/>
            <a:r>
              <a:rPr lang="da-DK" dirty="0"/>
              <a:t>Kan vi hver især forstå den opgørelse, vi har fået?</a:t>
            </a:r>
          </a:p>
          <a:p>
            <a:pPr lvl="0"/>
            <a:r>
              <a:rPr lang="da-DK" dirty="0"/>
              <a:t>Passer opgørelsen med det billede, vi hver især selv har af, hvor meget arbejde vi har præsteret i skoleåret? </a:t>
            </a:r>
          </a:p>
          <a:p>
            <a:pPr lvl="0"/>
            <a:r>
              <a:rPr lang="da-DK" dirty="0"/>
              <a:t>Er der medregnet korrekt tid for lejrskoler, kurser, forældresamarbejde, eksamensafvikling mv.? Passer timetallet?</a:t>
            </a:r>
          </a:p>
          <a:p>
            <a:pPr lvl="0"/>
            <a:r>
              <a:rPr lang="da-DK" dirty="0"/>
              <a:t>Er eventuelle ekstra timer i løbet af året regnet ind i opgørelsen? Fremgår det af opgørelsen, hvornår lærere har måtte blive længere på skolen end planlagt?</a:t>
            </a:r>
          </a:p>
          <a:p>
            <a:pPr lvl="0"/>
            <a:r>
              <a:rPr lang="da-DK" dirty="0"/>
              <a:t>Er det tydeligt af opgørelsen, at deltidsansatte kun arbejder deltid?</a:t>
            </a:r>
          </a:p>
          <a:p>
            <a:pPr lvl="0"/>
            <a:r>
              <a:rPr lang="da-DK" dirty="0"/>
              <a:t>Er der nogen, som har overtid?</a:t>
            </a:r>
          </a:p>
          <a:p>
            <a:pPr lvl="0"/>
            <a:r>
              <a:rPr lang="da-DK" dirty="0"/>
              <a:t>Andet vi undrer os over?</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6455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2589212" y="874295"/>
            <a:ext cx="8915400" cy="3777622"/>
          </a:xfrm>
        </p:spPr>
        <p:txBody>
          <a:bodyPr/>
          <a:lstStyle/>
          <a:p>
            <a:r>
              <a:rPr lang="da-DK" u="sng" dirty="0"/>
              <a:t>Særligt for grundskoler:</a:t>
            </a:r>
            <a:endParaRPr lang="da-DK" dirty="0"/>
          </a:p>
          <a:p>
            <a:pPr lvl="0"/>
            <a:r>
              <a:rPr lang="da-DK" dirty="0"/>
              <a:t>Har der i løbet af året været weekendarbejde?  </a:t>
            </a:r>
            <a:br>
              <a:rPr lang="da-DK" dirty="0"/>
            </a:br>
            <a:r>
              <a:rPr lang="da-DK" dirty="0"/>
              <a:t>Hvis ja:  Er der så taget højde for det i opgørelsen?</a:t>
            </a:r>
            <a:br>
              <a:rPr lang="da-DK" dirty="0"/>
            </a:br>
            <a:endParaRPr lang="da-DK" dirty="0"/>
          </a:p>
          <a:p>
            <a:r>
              <a:rPr lang="da-DK" u="sng" dirty="0"/>
              <a:t>Særligt for efterskoler og grundskoler </a:t>
            </a:r>
            <a:r>
              <a:rPr lang="da-DK" u="sng"/>
              <a:t>med kostafdeling:</a:t>
            </a:r>
            <a:endParaRPr lang="da-DK" dirty="0"/>
          </a:p>
          <a:p>
            <a:pPr lvl="0"/>
            <a:r>
              <a:rPr lang="da-DK" dirty="0"/>
              <a:t>Har vi haft vores 26 fridage i kvartalet? </a:t>
            </a:r>
            <a:br>
              <a:rPr lang="da-DK" dirty="0"/>
            </a:br>
            <a:r>
              <a:rPr lang="da-DK" dirty="0"/>
              <a:t>Er vi blevet kaldt på arbejde på en af vore 26 fridage? </a:t>
            </a:r>
            <a:br>
              <a:rPr lang="da-DK" dirty="0"/>
            </a:br>
            <a:r>
              <a:rPr lang="da-DK" dirty="0"/>
              <a:t>Hvis ja: er der afregnet for det?</a:t>
            </a:r>
          </a:p>
          <a:p>
            <a:endParaRPr lang="da-DK"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9415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5" y="263163"/>
            <a:ext cx="8911687" cy="1280890"/>
          </a:xfrm>
        </p:spPr>
        <p:txBody>
          <a:bodyPr/>
          <a:lstStyle/>
          <a:p>
            <a:r>
              <a:rPr lang="da-DK" dirty="0"/>
              <a:t>Hvad siger reglerne?</a:t>
            </a:r>
          </a:p>
        </p:txBody>
      </p:sp>
      <p:graphicFrame>
        <p:nvGraphicFramePr>
          <p:cNvPr id="5" name="Pladsholder til indhold 4"/>
          <p:cNvGraphicFramePr>
            <a:graphicFrameLocks noGrp="1"/>
          </p:cNvGraphicFramePr>
          <p:nvPr>
            <p:ph idx="1"/>
            <p:extLst>
              <p:ext uri="{D42A27DB-BD31-4B8C-83A1-F6EECF244321}">
                <p14:modId xmlns:p14="http://schemas.microsoft.com/office/powerpoint/2010/main" val="1550962699"/>
              </p:ext>
            </p:extLst>
          </p:nvPr>
        </p:nvGraphicFramePr>
        <p:xfrm>
          <a:off x="2703094" y="1028286"/>
          <a:ext cx="8943474" cy="4988339"/>
        </p:xfrm>
        <a:graphic>
          <a:graphicData uri="http://schemas.openxmlformats.org/drawingml/2006/table">
            <a:tbl>
              <a:tblPr firstRow="1" firstCol="1" bandRow="1">
                <a:tableStyleId>{5C22544A-7EE6-4342-B048-85BDC9FD1C3A}</a:tableStyleId>
              </a:tblPr>
              <a:tblGrid>
                <a:gridCol w="4471737">
                  <a:extLst>
                    <a:ext uri="{9D8B030D-6E8A-4147-A177-3AD203B41FA5}">
                      <a16:colId xmlns:a16="http://schemas.microsoft.com/office/drawing/2014/main" xmlns="" val="3462467673"/>
                    </a:ext>
                  </a:extLst>
                </a:gridCol>
                <a:gridCol w="4471737">
                  <a:extLst>
                    <a:ext uri="{9D8B030D-6E8A-4147-A177-3AD203B41FA5}">
                      <a16:colId xmlns:a16="http://schemas.microsoft.com/office/drawing/2014/main" xmlns="" val="3083986469"/>
                    </a:ext>
                  </a:extLst>
                </a:gridCol>
              </a:tblGrid>
              <a:tr h="748250">
                <a:tc>
                  <a:txBody>
                    <a:bodyPr/>
                    <a:lstStyle/>
                    <a:p>
                      <a:pPr>
                        <a:lnSpc>
                          <a:spcPct val="115000"/>
                        </a:lnSpc>
                        <a:spcAft>
                          <a:spcPts val="0"/>
                        </a:spcAft>
                      </a:pPr>
                      <a:r>
                        <a:rPr lang="da-DK" sz="1400" dirty="0">
                          <a:effectLst/>
                        </a:rPr>
                        <a:t>Tjenestemændenes arbejdstidsaftale §7:</a:t>
                      </a:r>
                    </a:p>
                    <a:p>
                      <a:pPr>
                        <a:lnSpc>
                          <a:spcPct val="115000"/>
                        </a:lnSpc>
                        <a:spcAft>
                          <a:spcPts val="0"/>
                        </a:spcAft>
                      </a:pPr>
                      <a:r>
                        <a:rPr lang="da-DK" sz="1400" dirty="0">
                          <a:effectLst/>
                        </a:rPr>
                        <a:t>Den præsterede arbejdstid opgøres således:</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a-DK" sz="1400">
                          <a:effectLst/>
                        </a:rPr>
                        <a:t>Kommentarer og bemærkninger:</a:t>
                      </a:r>
                      <a:endParaRPr lang="da-DK"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052666870"/>
                  </a:ext>
                </a:extLst>
              </a:tr>
              <a:tr h="1745919">
                <a:tc>
                  <a:txBody>
                    <a:bodyPr/>
                    <a:lstStyle/>
                    <a:p>
                      <a:pPr>
                        <a:lnSpc>
                          <a:spcPct val="115000"/>
                        </a:lnSpc>
                        <a:spcAft>
                          <a:spcPts val="0"/>
                        </a:spcAft>
                      </a:pPr>
                      <a:r>
                        <a:rPr lang="da-DK" sz="1400" dirty="0">
                          <a:effectLst/>
                        </a:rPr>
                        <a:t>1) Arbejdsdage medregnes med tiden mellem mødetidspunktet og det tidspunkt, hvor den ansatte kan forlade arbejdsstedet. Pauser medregnes, hvis de varer mindre end 1/2 time, og den ansatte står til rådighed for arbejdsgiveren og ikke må forlade arbejdsstedet.</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a-DK" sz="1400" dirty="0">
                          <a:effectLst/>
                        </a:rPr>
                        <a:t>Grundskoler: Lærerne skal have en sammenhængende arbejdsdag.</a:t>
                      </a:r>
                    </a:p>
                    <a:p>
                      <a:pPr>
                        <a:lnSpc>
                          <a:spcPct val="115000"/>
                        </a:lnSpc>
                        <a:spcAft>
                          <a:spcPts val="0"/>
                        </a:spcAft>
                      </a:pPr>
                      <a:r>
                        <a:rPr lang="da-DK" sz="1400" dirty="0">
                          <a:effectLst/>
                        </a:rPr>
                        <a:t> </a:t>
                      </a:r>
                    </a:p>
                    <a:p>
                      <a:pPr>
                        <a:lnSpc>
                          <a:spcPct val="115000"/>
                        </a:lnSpc>
                        <a:spcAft>
                          <a:spcPts val="0"/>
                        </a:spcAft>
                      </a:pPr>
                      <a:r>
                        <a:rPr lang="da-DK" sz="1400" dirty="0">
                          <a:effectLst/>
                        </a:rPr>
                        <a:t>Efterskoler: Hver pause af over en halv times varighed medregnes i skoletiden med en tredjedel. Sammenlagt kan der dog højst indregnes i alt 2 timer pr. dag.</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10480806"/>
                  </a:ext>
                </a:extLst>
              </a:tr>
              <a:tr h="2494170">
                <a:tc>
                  <a:txBody>
                    <a:bodyPr/>
                    <a:lstStyle/>
                    <a:p>
                      <a:pPr>
                        <a:lnSpc>
                          <a:spcPct val="115000"/>
                        </a:lnSpc>
                        <a:spcAft>
                          <a:spcPts val="1000"/>
                        </a:spcAft>
                      </a:pPr>
                      <a:r>
                        <a:rPr lang="da-DK" sz="1400" dirty="0">
                          <a:effectLst/>
                        </a:rPr>
                        <a:t>2) Dage med ret til fravær med løn medregnes med det antal timer, den ansatte skulle have arbejdet den pågældende dag. </a:t>
                      </a:r>
                    </a:p>
                    <a:p>
                      <a:pPr>
                        <a:lnSpc>
                          <a:spcPct val="115000"/>
                        </a:lnSpc>
                        <a:spcAft>
                          <a:spcPts val="1000"/>
                        </a:spcAft>
                      </a:pPr>
                      <a:r>
                        <a:rPr lang="da-DK" sz="1400" dirty="0">
                          <a:effectLst/>
                        </a:rPr>
                        <a:t>Hvis der ikke er fastsat noget timetal for den pågældende dag, medregnes for fuldtidsansatte 7,4 timer og for ansatte på deltid eller plustid et forholdsmæssigt timetal.</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a-DK" sz="1400" dirty="0">
                          <a:effectLst/>
                        </a:rPr>
                        <a:t>Dage med ret til fravær = sygedage, omsorgsdage, barnets 1. og 2. sygedag, barselsorlov, særlige feriedage m.m.</a:t>
                      </a:r>
                    </a:p>
                    <a:p>
                      <a:pPr>
                        <a:lnSpc>
                          <a:spcPct val="115000"/>
                        </a:lnSpc>
                        <a:spcAft>
                          <a:spcPts val="0"/>
                        </a:spcAft>
                      </a:pPr>
                      <a:r>
                        <a:rPr lang="da-DK" sz="1400" dirty="0">
                          <a:effectLst/>
                        </a:rPr>
                        <a:t> </a:t>
                      </a:r>
                    </a:p>
                    <a:p>
                      <a:pPr>
                        <a:lnSpc>
                          <a:spcPct val="115000"/>
                        </a:lnSpc>
                        <a:spcAft>
                          <a:spcPts val="0"/>
                        </a:spcAft>
                      </a:pPr>
                      <a:r>
                        <a:rPr lang="da-DK" sz="1400" dirty="0">
                          <a:effectLst/>
                        </a:rPr>
                        <a:t>Ved fuld tilstedeværelse/fuldt planlagt arbejdstid:</a:t>
                      </a:r>
                    </a:p>
                    <a:p>
                      <a:pPr>
                        <a:lnSpc>
                          <a:spcPct val="115000"/>
                        </a:lnSpc>
                        <a:spcAft>
                          <a:spcPts val="0"/>
                        </a:spcAft>
                      </a:pPr>
                      <a:r>
                        <a:rPr lang="da-DK" sz="1400" dirty="0">
                          <a:effectLst/>
                        </a:rPr>
                        <a:t>1 dag = den planlagte arbejdstid.</a:t>
                      </a:r>
                    </a:p>
                    <a:p>
                      <a:pPr>
                        <a:lnSpc>
                          <a:spcPct val="115000"/>
                        </a:lnSpc>
                        <a:spcAft>
                          <a:spcPts val="0"/>
                        </a:spcAft>
                      </a:pPr>
                      <a:r>
                        <a:rPr lang="da-DK" sz="1400" dirty="0">
                          <a:effectLst/>
                        </a:rPr>
                        <a:t> </a:t>
                      </a:r>
                    </a:p>
                    <a:p>
                      <a:pPr>
                        <a:lnSpc>
                          <a:spcPct val="115000"/>
                        </a:lnSpc>
                        <a:spcAft>
                          <a:spcPts val="0"/>
                        </a:spcAft>
                      </a:pPr>
                      <a:r>
                        <a:rPr lang="da-DK" sz="1400" dirty="0">
                          <a:effectLst/>
                        </a:rPr>
                        <a:t>Ved ikke-fuldt planlagt arbejdstid: </a:t>
                      </a:r>
                      <a:br>
                        <a:rPr lang="da-DK" sz="1400" dirty="0">
                          <a:effectLst/>
                        </a:rPr>
                      </a:br>
                      <a:r>
                        <a:rPr lang="da-DK" sz="1400" dirty="0">
                          <a:effectLst/>
                        </a:rPr>
                        <a:t>1 dag = 7,4 timer </a:t>
                      </a:r>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19575766"/>
                  </a:ext>
                </a:extLst>
              </a:tr>
            </a:tbl>
          </a:graphicData>
        </a:graphic>
      </p:graphicFrame>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4325" y="6016625"/>
            <a:ext cx="2987675"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7702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s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73</TotalTime>
  <Words>946</Words>
  <Application>Microsoft Office PowerPoint</Application>
  <PresentationFormat>Brugerdefineret</PresentationFormat>
  <Paragraphs>66</Paragraphs>
  <Slides>11</Slides>
  <Notes>0</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Visk</vt:lpstr>
      <vt:lpstr>Arbejdstidsopgørelse 2018: Tjek tiden</vt:lpstr>
      <vt:lpstr>Arbejdstiden</vt:lpstr>
      <vt:lpstr>Skolen skal opgøre arbejdstiden</vt:lpstr>
      <vt:lpstr>Opgørelsen af arbejdstiden kan ske på følgende måder:</vt:lpstr>
      <vt:lpstr>Opgørelsen af arbejdstiden kan ske på følgende måder:</vt:lpstr>
      <vt:lpstr>Skole med akkorder - sådan gør vi her </vt:lpstr>
      <vt:lpstr>Fælles drøftelse med udgangspunkt i følgende: </vt:lpstr>
      <vt:lpstr>PowerPoint-præsentation</vt:lpstr>
      <vt:lpstr>Hvad siger reglerne?</vt:lpstr>
      <vt:lpstr>PowerPoint-præsentation</vt:lpstr>
      <vt:lpstr>PowerPoint-præsentation</vt:lpstr>
    </vt:vector>
  </TitlesOfParts>
  <Company>Frie Skolers Lærerforening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Arbejdstidsopgørelse 2018: Tjek tiden</dc:title>
  <dc:creator>Michael D. F. Sørensen</dc:creator>
  <cp:lastModifiedBy>Jesper Fjeldsted Christiansen</cp:lastModifiedBy>
  <cp:revision>13</cp:revision>
  <dcterms:created xsi:type="dcterms:W3CDTF">2018-07-09T07:33:20Z</dcterms:created>
  <dcterms:modified xsi:type="dcterms:W3CDTF">2018-08-10T08:15:03Z</dcterms:modified>
</cp:coreProperties>
</file>