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33" r:id="rId3"/>
    <p:sldId id="321" r:id="rId4"/>
    <p:sldId id="343" r:id="rId5"/>
    <p:sldId id="344" r:id="rId6"/>
    <p:sldId id="345" r:id="rId7"/>
    <p:sldId id="346" r:id="rId8"/>
    <p:sldId id="352" r:id="rId9"/>
    <p:sldId id="351" r:id="rId10"/>
    <p:sldId id="353" r:id="rId11"/>
    <p:sldId id="355" r:id="rId12"/>
    <p:sldId id="354" r:id="rId13"/>
    <p:sldId id="372" r:id="rId14"/>
    <p:sldId id="373" r:id="rId15"/>
    <p:sldId id="374" r:id="rId16"/>
    <p:sldId id="375" r:id="rId17"/>
    <p:sldId id="376" r:id="rId18"/>
    <p:sldId id="356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90" r:id="rId27"/>
    <p:sldId id="370" r:id="rId28"/>
    <p:sldId id="378" r:id="rId29"/>
    <p:sldId id="371" r:id="rId30"/>
    <p:sldId id="379" r:id="rId31"/>
    <p:sldId id="389" r:id="rId32"/>
    <p:sldId id="380" r:id="rId33"/>
    <p:sldId id="382" r:id="rId34"/>
    <p:sldId id="383" r:id="rId35"/>
    <p:sldId id="312" r:id="rId36"/>
  </p:sldIdLst>
  <p:sldSz cx="12192000" cy="6858000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5" autoAdjust="0"/>
    <p:restoredTop sz="56659" autoAdjust="0"/>
  </p:normalViewPr>
  <p:slideViewPr>
    <p:cSldViewPr snapToGrid="0">
      <p:cViewPr varScale="1">
        <p:scale>
          <a:sx n="74" d="100"/>
          <a:sy n="74" d="100"/>
        </p:scale>
        <p:origin x="-18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62C6F-CF45-4B0C-85F2-F37CE0B87894}" type="doc">
      <dgm:prSet loTypeId="urn:microsoft.com/office/officeart/2005/8/layout/hProcess1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0500955-7435-44A1-814E-D5EAC5CE638C}">
      <dgm:prSet phldrT="[Tekst]"/>
      <dgm:spPr/>
      <dgm:t>
        <a:bodyPr/>
        <a:lstStyle/>
        <a:p>
          <a:r>
            <a:rPr lang="da-DK" dirty="0" smtClean="0"/>
            <a:t>Organisations-forhandlinger</a:t>
          </a:r>
          <a:endParaRPr lang="da-DK" dirty="0"/>
        </a:p>
      </dgm:t>
    </dgm:pt>
    <dgm:pt modelId="{578B819F-4FCC-4124-9A95-E5A4E196DC97}" type="parTrans" cxnId="{F96A1702-F8B7-49C5-9C6B-97594FAC27A0}">
      <dgm:prSet/>
      <dgm:spPr/>
      <dgm:t>
        <a:bodyPr/>
        <a:lstStyle/>
        <a:p>
          <a:endParaRPr lang="da-DK"/>
        </a:p>
      </dgm:t>
    </dgm:pt>
    <dgm:pt modelId="{ECB96C76-263C-4A99-B545-66F1F720B0BF}" type="sibTrans" cxnId="{F96A1702-F8B7-49C5-9C6B-97594FAC27A0}">
      <dgm:prSet/>
      <dgm:spPr/>
      <dgm:t>
        <a:bodyPr/>
        <a:lstStyle/>
        <a:p>
          <a:endParaRPr lang="da-DK"/>
        </a:p>
      </dgm:t>
    </dgm:pt>
    <dgm:pt modelId="{613DF04E-5DDE-4D9B-9212-64D01B843CB4}">
      <dgm:prSet phldrT="[Tekst]"/>
      <dgm:spPr/>
      <dgm:t>
        <a:bodyPr/>
        <a:lstStyle/>
        <a:p>
          <a:r>
            <a:rPr lang="da-DK" dirty="0" smtClean="0"/>
            <a:t>Afstemning</a:t>
          </a:r>
          <a:endParaRPr lang="da-DK" dirty="0"/>
        </a:p>
      </dgm:t>
    </dgm:pt>
    <dgm:pt modelId="{8AF3A25B-82BE-48D9-8223-A9741DAFA7FE}" type="parTrans" cxnId="{4D393E80-1C95-4897-B503-C542995BA368}">
      <dgm:prSet/>
      <dgm:spPr/>
      <dgm:t>
        <a:bodyPr/>
        <a:lstStyle/>
        <a:p>
          <a:endParaRPr lang="da-DK"/>
        </a:p>
      </dgm:t>
    </dgm:pt>
    <dgm:pt modelId="{5F13E258-D7AC-4DD0-AAF7-676F67C8A98A}" type="sibTrans" cxnId="{4D393E80-1C95-4897-B503-C542995BA368}">
      <dgm:prSet/>
      <dgm:spPr/>
      <dgm:t>
        <a:bodyPr/>
        <a:lstStyle/>
        <a:p>
          <a:endParaRPr lang="da-DK"/>
        </a:p>
      </dgm:t>
    </dgm:pt>
    <dgm:pt modelId="{920A51A7-7489-4CEC-B208-51FA4F6D30E2}">
      <dgm:prSet phldrT="[Tekst]"/>
      <dgm:spPr/>
      <dgm:t>
        <a:bodyPr/>
        <a:lstStyle/>
        <a:p>
          <a:r>
            <a:rPr lang="da-DK" dirty="0" smtClean="0"/>
            <a:t>LC beslutter</a:t>
          </a:r>
          <a:endParaRPr lang="da-DK" dirty="0"/>
        </a:p>
      </dgm:t>
    </dgm:pt>
    <dgm:pt modelId="{038FD190-7585-474F-8E90-920889199ED7}" type="parTrans" cxnId="{0406997E-F14C-4B9D-BEFB-06419F16F3A4}">
      <dgm:prSet/>
      <dgm:spPr/>
      <dgm:t>
        <a:bodyPr/>
        <a:lstStyle/>
        <a:p>
          <a:endParaRPr lang="da-DK"/>
        </a:p>
      </dgm:t>
    </dgm:pt>
    <dgm:pt modelId="{27D74E97-6F6A-400D-AF99-5608B41482FF}" type="sibTrans" cxnId="{0406997E-F14C-4B9D-BEFB-06419F16F3A4}">
      <dgm:prSet/>
      <dgm:spPr/>
      <dgm:t>
        <a:bodyPr/>
        <a:lstStyle/>
        <a:p>
          <a:endParaRPr lang="da-DK"/>
        </a:p>
      </dgm:t>
    </dgm:pt>
    <dgm:pt modelId="{17C887D5-8B1F-4376-91F4-A367ED472361}" type="pres">
      <dgm:prSet presAssocID="{FE862C6F-CF45-4B0C-85F2-F37CE0B878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509C7C0-18D8-4E4B-88D4-B968B5A9A9A7}" type="pres">
      <dgm:prSet presAssocID="{FE862C6F-CF45-4B0C-85F2-F37CE0B87894}" presName="arrow" presStyleLbl="bgShp" presStyleIdx="0" presStyleCnt="1"/>
      <dgm:spPr>
        <a:gradFill rotWithShape="0">
          <a:gsLst>
            <a:gs pos="100000">
              <a:schemeClr val="accent3">
                <a:lumMod val="75000"/>
              </a:schemeClr>
            </a:gs>
            <a:gs pos="100000">
              <a:schemeClr val="accent5">
                <a:lumMod val="7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endParaRPr lang="da-DK"/>
        </a:p>
      </dgm:t>
    </dgm:pt>
    <dgm:pt modelId="{8614B352-5925-4469-98D0-5E7133F4C19A}" type="pres">
      <dgm:prSet presAssocID="{FE862C6F-CF45-4B0C-85F2-F37CE0B87894}" presName="points" presStyleCnt="0"/>
      <dgm:spPr/>
    </dgm:pt>
    <dgm:pt modelId="{78EE2A59-72C3-4E9A-AE25-91643BFEB2B5}" type="pres">
      <dgm:prSet presAssocID="{C0500955-7435-44A1-814E-D5EAC5CE638C}" presName="compositeA" presStyleCnt="0"/>
      <dgm:spPr/>
    </dgm:pt>
    <dgm:pt modelId="{8DAC5FE7-2781-423C-8376-63E7F7BA75AF}" type="pres">
      <dgm:prSet presAssocID="{C0500955-7435-44A1-814E-D5EAC5CE638C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591107A-5BD1-433E-AD95-570255CEB911}" type="pres">
      <dgm:prSet presAssocID="{C0500955-7435-44A1-814E-D5EAC5CE638C}" presName="circleA" presStyleLbl="node1" presStyleIdx="0" presStyleCnt="3"/>
      <dgm:spPr>
        <a:noFill/>
      </dgm:spPr>
    </dgm:pt>
    <dgm:pt modelId="{8199C155-E16E-44D4-BA03-22BF48955E4A}" type="pres">
      <dgm:prSet presAssocID="{C0500955-7435-44A1-814E-D5EAC5CE638C}" presName="spaceA" presStyleCnt="0"/>
      <dgm:spPr/>
    </dgm:pt>
    <dgm:pt modelId="{FF4274B5-F0CF-4CDA-AB0D-2D0DBA4842C3}" type="pres">
      <dgm:prSet presAssocID="{ECB96C76-263C-4A99-B545-66F1F720B0BF}" presName="space" presStyleCnt="0"/>
      <dgm:spPr/>
    </dgm:pt>
    <dgm:pt modelId="{69267468-C225-4A08-8A7D-99A99A20CE1A}" type="pres">
      <dgm:prSet presAssocID="{613DF04E-5DDE-4D9B-9212-64D01B843CB4}" presName="compositeB" presStyleCnt="0"/>
      <dgm:spPr/>
    </dgm:pt>
    <dgm:pt modelId="{E906EA00-8296-42CF-9B5B-28D38EB41A7E}" type="pres">
      <dgm:prSet presAssocID="{613DF04E-5DDE-4D9B-9212-64D01B843CB4}" presName="textB" presStyleLbl="revTx" presStyleIdx="1" presStyleCnt="3" custScaleX="11429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6996027-2896-4367-BD1D-36D050109E4E}" type="pres">
      <dgm:prSet presAssocID="{613DF04E-5DDE-4D9B-9212-64D01B843CB4}" presName="circleB" presStyleLbl="node1" presStyleIdx="1" presStyleCnt="3"/>
      <dgm:spPr>
        <a:noFill/>
      </dgm:spPr>
    </dgm:pt>
    <dgm:pt modelId="{2217442B-E7AF-4EDE-9C52-C505002DF9C6}" type="pres">
      <dgm:prSet presAssocID="{613DF04E-5DDE-4D9B-9212-64D01B843CB4}" presName="spaceB" presStyleCnt="0"/>
      <dgm:spPr/>
    </dgm:pt>
    <dgm:pt modelId="{1F740952-FD59-4978-9B56-074F81E36015}" type="pres">
      <dgm:prSet presAssocID="{5F13E258-D7AC-4DD0-AAF7-676F67C8A98A}" presName="space" presStyleCnt="0"/>
      <dgm:spPr/>
    </dgm:pt>
    <dgm:pt modelId="{BC5F542B-22C7-4183-968E-5861BA3F7FF5}" type="pres">
      <dgm:prSet presAssocID="{920A51A7-7489-4CEC-B208-51FA4F6D30E2}" presName="compositeA" presStyleCnt="0"/>
      <dgm:spPr/>
    </dgm:pt>
    <dgm:pt modelId="{A5DACBFB-D626-4689-9621-D1992CF582DC}" type="pres">
      <dgm:prSet presAssocID="{920A51A7-7489-4CEC-B208-51FA4F6D30E2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FA18FC8-5DBB-4D53-8760-77D25F1AA3E8}" type="pres">
      <dgm:prSet presAssocID="{920A51A7-7489-4CEC-B208-51FA4F6D30E2}" presName="circleA" presStyleLbl="node1" presStyleIdx="2" presStyleCnt="3"/>
      <dgm:spPr>
        <a:noFill/>
      </dgm:spPr>
    </dgm:pt>
    <dgm:pt modelId="{A09E22FF-650C-4BDE-ABB8-F80AD735C745}" type="pres">
      <dgm:prSet presAssocID="{920A51A7-7489-4CEC-B208-51FA4F6D30E2}" presName="spaceA" presStyleCnt="0"/>
      <dgm:spPr/>
    </dgm:pt>
  </dgm:ptLst>
  <dgm:cxnLst>
    <dgm:cxn modelId="{4D393E80-1C95-4897-B503-C542995BA368}" srcId="{FE862C6F-CF45-4B0C-85F2-F37CE0B87894}" destId="{613DF04E-5DDE-4D9B-9212-64D01B843CB4}" srcOrd="1" destOrd="0" parTransId="{8AF3A25B-82BE-48D9-8223-A9741DAFA7FE}" sibTransId="{5F13E258-D7AC-4DD0-AAF7-676F67C8A98A}"/>
    <dgm:cxn modelId="{E4232DF2-5998-4CAA-BD65-E66AD89863ED}" type="presOf" srcId="{613DF04E-5DDE-4D9B-9212-64D01B843CB4}" destId="{E906EA00-8296-42CF-9B5B-28D38EB41A7E}" srcOrd="0" destOrd="0" presId="urn:microsoft.com/office/officeart/2005/8/layout/hProcess11"/>
    <dgm:cxn modelId="{338E6741-2D50-4213-91A3-932EC8EB95BE}" type="presOf" srcId="{920A51A7-7489-4CEC-B208-51FA4F6D30E2}" destId="{A5DACBFB-D626-4689-9621-D1992CF582DC}" srcOrd="0" destOrd="0" presId="urn:microsoft.com/office/officeart/2005/8/layout/hProcess11"/>
    <dgm:cxn modelId="{A189419F-708A-4212-B292-E6D9231F2904}" type="presOf" srcId="{C0500955-7435-44A1-814E-D5EAC5CE638C}" destId="{8DAC5FE7-2781-423C-8376-63E7F7BA75AF}" srcOrd="0" destOrd="0" presId="urn:microsoft.com/office/officeart/2005/8/layout/hProcess11"/>
    <dgm:cxn modelId="{F96A1702-F8B7-49C5-9C6B-97594FAC27A0}" srcId="{FE862C6F-CF45-4B0C-85F2-F37CE0B87894}" destId="{C0500955-7435-44A1-814E-D5EAC5CE638C}" srcOrd="0" destOrd="0" parTransId="{578B819F-4FCC-4124-9A95-E5A4E196DC97}" sibTransId="{ECB96C76-263C-4A99-B545-66F1F720B0BF}"/>
    <dgm:cxn modelId="{ED93E4C7-AF67-49FF-A037-DCEEAC14321D}" type="presOf" srcId="{FE862C6F-CF45-4B0C-85F2-F37CE0B87894}" destId="{17C887D5-8B1F-4376-91F4-A367ED472361}" srcOrd="0" destOrd="0" presId="urn:microsoft.com/office/officeart/2005/8/layout/hProcess11"/>
    <dgm:cxn modelId="{0406997E-F14C-4B9D-BEFB-06419F16F3A4}" srcId="{FE862C6F-CF45-4B0C-85F2-F37CE0B87894}" destId="{920A51A7-7489-4CEC-B208-51FA4F6D30E2}" srcOrd="2" destOrd="0" parTransId="{038FD190-7585-474F-8E90-920889199ED7}" sibTransId="{27D74E97-6F6A-400D-AF99-5608B41482FF}"/>
    <dgm:cxn modelId="{7CD0D6CA-2B04-498E-89F2-B7AACA8AC498}" type="presParOf" srcId="{17C887D5-8B1F-4376-91F4-A367ED472361}" destId="{C509C7C0-18D8-4E4B-88D4-B968B5A9A9A7}" srcOrd="0" destOrd="0" presId="urn:microsoft.com/office/officeart/2005/8/layout/hProcess11"/>
    <dgm:cxn modelId="{855E8DA4-4264-4EA3-90F2-09471A664882}" type="presParOf" srcId="{17C887D5-8B1F-4376-91F4-A367ED472361}" destId="{8614B352-5925-4469-98D0-5E7133F4C19A}" srcOrd="1" destOrd="0" presId="urn:microsoft.com/office/officeart/2005/8/layout/hProcess11"/>
    <dgm:cxn modelId="{315D2DC7-8CA0-4014-A60F-84DB52988682}" type="presParOf" srcId="{8614B352-5925-4469-98D0-5E7133F4C19A}" destId="{78EE2A59-72C3-4E9A-AE25-91643BFEB2B5}" srcOrd="0" destOrd="0" presId="urn:microsoft.com/office/officeart/2005/8/layout/hProcess11"/>
    <dgm:cxn modelId="{E7652CD8-28E9-4CBA-B81F-5B469DA044AB}" type="presParOf" srcId="{78EE2A59-72C3-4E9A-AE25-91643BFEB2B5}" destId="{8DAC5FE7-2781-423C-8376-63E7F7BA75AF}" srcOrd="0" destOrd="0" presId="urn:microsoft.com/office/officeart/2005/8/layout/hProcess11"/>
    <dgm:cxn modelId="{9ECA2EB8-C257-422E-ABD1-40985F9473CA}" type="presParOf" srcId="{78EE2A59-72C3-4E9A-AE25-91643BFEB2B5}" destId="{1591107A-5BD1-433E-AD95-570255CEB911}" srcOrd="1" destOrd="0" presId="urn:microsoft.com/office/officeart/2005/8/layout/hProcess11"/>
    <dgm:cxn modelId="{312682C3-5CE1-421A-A211-782AEF3D0D28}" type="presParOf" srcId="{78EE2A59-72C3-4E9A-AE25-91643BFEB2B5}" destId="{8199C155-E16E-44D4-BA03-22BF48955E4A}" srcOrd="2" destOrd="0" presId="urn:microsoft.com/office/officeart/2005/8/layout/hProcess11"/>
    <dgm:cxn modelId="{78A233D5-FC4F-48B6-94F7-2F4A50E66509}" type="presParOf" srcId="{8614B352-5925-4469-98D0-5E7133F4C19A}" destId="{FF4274B5-F0CF-4CDA-AB0D-2D0DBA4842C3}" srcOrd="1" destOrd="0" presId="urn:microsoft.com/office/officeart/2005/8/layout/hProcess11"/>
    <dgm:cxn modelId="{D47A7EDE-6684-4CC0-9214-BA5DEB44469E}" type="presParOf" srcId="{8614B352-5925-4469-98D0-5E7133F4C19A}" destId="{69267468-C225-4A08-8A7D-99A99A20CE1A}" srcOrd="2" destOrd="0" presId="urn:microsoft.com/office/officeart/2005/8/layout/hProcess11"/>
    <dgm:cxn modelId="{AE6FEAA0-369A-41C7-BCE9-B110CBF9339F}" type="presParOf" srcId="{69267468-C225-4A08-8A7D-99A99A20CE1A}" destId="{E906EA00-8296-42CF-9B5B-28D38EB41A7E}" srcOrd="0" destOrd="0" presId="urn:microsoft.com/office/officeart/2005/8/layout/hProcess11"/>
    <dgm:cxn modelId="{DA8348CB-8AEB-4DDD-97ED-1008AAA2B873}" type="presParOf" srcId="{69267468-C225-4A08-8A7D-99A99A20CE1A}" destId="{D6996027-2896-4367-BD1D-36D050109E4E}" srcOrd="1" destOrd="0" presId="urn:microsoft.com/office/officeart/2005/8/layout/hProcess11"/>
    <dgm:cxn modelId="{68E63F7F-3D12-4CFC-B8DF-EC2E7C3E4554}" type="presParOf" srcId="{69267468-C225-4A08-8A7D-99A99A20CE1A}" destId="{2217442B-E7AF-4EDE-9C52-C505002DF9C6}" srcOrd="2" destOrd="0" presId="urn:microsoft.com/office/officeart/2005/8/layout/hProcess11"/>
    <dgm:cxn modelId="{75897A32-FE27-42E4-AE2B-44F27F3D6796}" type="presParOf" srcId="{8614B352-5925-4469-98D0-5E7133F4C19A}" destId="{1F740952-FD59-4978-9B56-074F81E36015}" srcOrd="3" destOrd="0" presId="urn:microsoft.com/office/officeart/2005/8/layout/hProcess11"/>
    <dgm:cxn modelId="{BADB68EE-6CCF-4AB3-B1FA-B0348E490DC0}" type="presParOf" srcId="{8614B352-5925-4469-98D0-5E7133F4C19A}" destId="{BC5F542B-22C7-4183-968E-5861BA3F7FF5}" srcOrd="4" destOrd="0" presId="urn:microsoft.com/office/officeart/2005/8/layout/hProcess11"/>
    <dgm:cxn modelId="{E7DE1338-0276-4C9C-BFAE-57C397AEAED0}" type="presParOf" srcId="{BC5F542B-22C7-4183-968E-5861BA3F7FF5}" destId="{A5DACBFB-D626-4689-9621-D1992CF582DC}" srcOrd="0" destOrd="0" presId="urn:microsoft.com/office/officeart/2005/8/layout/hProcess11"/>
    <dgm:cxn modelId="{4D77ED7F-5E57-42BE-9E03-485A24FC47BE}" type="presParOf" srcId="{BC5F542B-22C7-4183-968E-5861BA3F7FF5}" destId="{FFA18FC8-5DBB-4D53-8760-77D25F1AA3E8}" srcOrd="1" destOrd="0" presId="urn:microsoft.com/office/officeart/2005/8/layout/hProcess11"/>
    <dgm:cxn modelId="{CA50EB1A-0217-4B6A-8AE1-ACA57E0E9060}" type="presParOf" srcId="{BC5F542B-22C7-4183-968E-5861BA3F7FF5}" destId="{A09E22FF-650C-4BDE-ABB8-F80AD735C74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9C7C0-18D8-4E4B-88D4-B968B5A9A9A7}">
      <dsp:nvSpPr>
        <dsp:cNvPr id="0" name=""/>
        <dsp:cNvSpPr/>
      </dsp:nvSpPr>
      <dsp:spPr>
        <a:xfrm>
          <a:off x="0" y="1317974"/>
          <a:ext cx="8128000" cy="1757298"/>
        </a:xfrm>
        <a:prstGeom prst="notchedRightArrow">
          <a:avLst/>
        </a:prstGeom>
        <a:gradFill rotWithShape="0">
          <a:gsLst>
            <a:gs pos="100000">
              <a:schemeClr val="accent3">
                <a:lumMod val="75000"/>
              </a:schemeClr>
            </a:gs>
            <a:gs pos="100000">
              <a:schemeClr val="accent5">
                <a:lumMod val="7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DAC5FE7-2781-423C-8376-63E7F7BA75AF}">
      <dsp:nvSpPr>
        <dsp:cNvPr id="0" name=""/>
        <dsp:cNvSpPr/>
      </dsp:nvSpPr>
      <dsp:spPr>
        <a:xfrm>
          <a:off x="2988" y="0"/>
          <a:ext cx="2253853" cy="175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 dirty="0" smtClean="0"/>
            <a:t>Organisations-forhandlinger</a:t>
          </a:r>
          <a:endParaRPr lang="da-DK" sz="2500" kern="1200" dirty="0"/>
        </a:p>
      </dsp:txBody>
      <dsp:txXfrm>
        <a:off x="2988" y="0"/>
        <a:ext cx="2253853" cy="1757298"/>
      </dsp:txXfrm>
    </dsp:sp>
    <dsp:sp modelId="{1591107A-5BD1-433E-AD95-570255CEB911}">
      <dsp:nvSpPr>
        <dsp:cNvPr id="0" name=""/>
        <dsp:cNvSpPr/>
      </dsp:nvSpPr>
      <dsp:spPr>
        <a:xfrm>
          <a:off x="910252" y="1976961"/>
          <a:ext cx="439324" cy="439324"/>
        </a:xfrm>
        <a:prstGeom prst="ellipse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06EA00-8296-42CF-9B5B-28D38EB41A7E}">
      <dsp:nvSpPr>
        <dsp:cNvPr id="0" name=""/>
        <dsp:cNvSpPr/>
      </dsp:nvSpPr>
      <dsp:spPr>
        <a:xfrm>
          <a:off x="2369534" y="2635948"/>
          <a:ext cx="2576131" cy="175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 dirty="0" smtClean="0"/>
            <a:t>Afstemning</a:t>
          </a:r>
          <a:endParaRPr lang="da-DK" sz="2500" kern="1200" dirty="0"/>
        </a:p>
      </dsp:txBody>
      <dsp:txXfrm>
        <a:off x="2369534" y="2635948"/>
        <a:ext cx="2576131" cy="1757298"/>
      </dsp:txXfrm>
    </dsp:sp>
    <dsp:sp modelId="{D6996027-2896-4367-BD1D-36D050109E4E}">
      <dsp:nvSpPr>
        <dsp:cNvPr id="0" name=""/>
        <dsp:cNvSpPr/>
      </dsp:nvSpPr>
      <dsp:spPr>
        <a:xfrm>
          <a:off x="3437937" y="1976961"/>
          <a:ext cx="439324" cy="439324"/>
        </a:xfrm>
        <a:prstGeom prst="ellipse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DACBFB-D626-4689-9621-D1992CF582DC}">
      <dsp:nvSpPr>
        <dsp:cNvPr id="0" name=""/>
        <dsp:cNvSpPr/>
      </dsp:nvSpPr>
      <dsp:spPr>
        <a:xfrm>
          <a:off x="5058358" y="0"/>
          <a:ext cx="2253853" cy="175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 dirty="0" smtClean="0"/>
            <a:t>LC beslutter</a:t>
          </a:r>
          <a:endParaRPr lang="da-DK" sz="2500" kern="1200" dirty="0"/>
        </a:p>
      </dsp:txBody>
      <dsp:txXfrm>
        <a:off x="5058358" y="0"/>
        <a:ext cx="2253853" cy="1757298"/>
      </dsp:txXfrm>
    </dsp:sp>
    <dsp:sp modelId="{FFA18FC8-5DBB-4D53-8760-77D25F1AA3E8}">
      <dsp:nvSpPr>
        <dsp:cNvPr id="0" name=""/>
        <dsp:cNvSpPr/>
      </dsp:nvSpPr>
      <dsp:spPr>
        <a:xfrm>
          <a:off x="5965622" y="1976961"/>
          <a:ext cx="439324" cy="439324"/>
        </a:xfrm>
        <a:prstGeom prst="ellipse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D3E42-733D-4038-94DE-1C7392E01813}" type="datetimeFigureOut">
              <a:rPr lang="da-DK" smtClean="0"/>
              <a:t>07-05-2018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74539-B9BE-48FC-99DF-532288E6BE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036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2049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5321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5877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7936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1480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888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7968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5267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6514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8983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881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6591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0240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3513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3558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3239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1631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908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8105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5785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25169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245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49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6648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57075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1819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88608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7818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686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4535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8424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1917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5905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4539-B9BE-48FC-99DF-532288E6BE83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177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CB5-80AE-4A78-B2D2-183245FCEA08}" type="datetimeFigureOut">
              <a:rPr lang="da-DK" smtClean="0"/>
              <a:t>07-05-2018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CC86-1115-4B8A-9CE9-0F86B074FF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820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CB5-80AE-4A78-B2D2-183245FCEA08}" type="datetimeFigureOut">
              <a:rPr lang="da-DK" smtClean="0"/>
              <a:t>07-05-2018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CC86-1115-4B8A-9CE9-0F86B074FF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91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CB5-80AE-4A78-B2D2-183245FCEA08}" type="datetimeFigureOut">
              <a:rPr lang="da-DK" smtClean="0"/>
              <a:t>07-05-2018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CC86-1115-4B8A-9CE9-0F86B074FF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745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CB5-80AE-4A78-B2D2-183245FCEA08}" type="datetimeFigureOut">
              <a:rPr lang="da-DK" smtClean="0"/>
              <a:t>07-05-2018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CC86-1115-4B8A-9CE9-0F86B074FF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656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CB5-80AE-4A78-B2D2-183245FCEA08}" type="datetimeFigureOut">
              <a:rPr lang="da-DK" smtClean="0"/>
              <a:t>07-05-2018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CC86-1115-4B8A-9CE9-0F86B074FF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512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CB5-80AE-4A78-B2D2-183245FCEA08}" type="datetimeFigureOut">
              <a:rPr lang="da-DK" smtClean="0"/>
              <a:t>07-05-2018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CC86-1115-4B8A-9CE9-0F86B074FF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27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CB5-80AE-4A78-B2D2-183245FCEA08}" type="datetimeFigureOut">
              <a:rPr lang="da-DK" smtClean="0"/>
              <a:t>07-05-2018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CC86-1115-4B8A-9CE9-0F86B074FF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50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CB5-80AE-4A78-B2D2-183245FCEA08}" type="datetimeFigureOut">
              <a:rPr lang="da-DK" smtClean="0"/>
              <a:t>07-05-2018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CC86-1115-4B8A-9CE9-0F86B074FF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786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CB5-80AE-4A78-B2D2-183245FCEA08}" type="datetimeFigureOut">
              <a:rPr lang="da-DK" smtClean="0"/>
              <a:t>07-05-2018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CC86-1115-4B8A-9CE9-0F86B074FF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87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CB5-80AE-4A78-B2D2-183245FCEA08}" type="datetimeFigureOut">
              <a:rPr lang="da-DK" smtClean="0"/>
              <a:t>07-05-2018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CC86-1115-4B8A-9CE9-0F86B074FF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993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CB5-80AE-4A78-B2D2-183245FCEA08}" type="datetimeFigureOut">
              <a:rPr lang="da-DK" smtClean="0"/>
              <a:t>07-05-2018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CC86-1115-4B8A-9CE9-0F86B074FF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617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E2CB5-80AE-4A78-B2D2-183245FCEA08}" type="datetimeFigureOut">
              <a:rPr lang="da-DK" smtClean="0"/>
              <a:t>07-05-2018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BCC86-1115-4B8A-9CE9-0F86B074FF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667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86626" y="1258832"/>
            <a:ext cx="9144000" cy="2387600"/>
          </a:xfrm>
        </p:spPr>
        <p:txBody>
          <a:bodyPr/>
          <a:lstStyle/>
          <a:p>
            <a:r>
              <a:rPr lang="da-DK" b="1" dirty="0" smtClean="0">
                <a:latin typeface="+mn-lt"/>
              </a:rPr>
              <a:t>Orienteringsmøde om </a:t>
            </a:r>
            <a:r>
              <a:rPr lang="da-DK" b="1" dirty="0">
                <a:latin typeface="+mn-lt"/>
              </a:rPr>
              <a:t/>
            </a:r>
            <a:br>
              <a:rPr lang="da-DK" b="1" dirty="0">
                <a:latin typeface="+mn-lt"/>
              </a:rPr>
            </a:br>
            <a:r>
              <a:rPr lang="da-DK" b="1" dirty="0" smtClean="0">
                <a:latin typeface="+mn-lt"/>
              </a:rPr>
              <a:t>OK18-resultatet</a:t>
            </a:r>
            <a:endParaRPr lang="da-DK" b="1" dirty="0">
              <a:latin typeface="+mn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33848" y="4207467"/>
            <a:ext cx="9144000" cy="1244693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xx</a:t>
            </a:r>
            <a:endParaRPr lang="da-DK" sz="3200" b="1" dirty="0"/>
          </a:p>
          <a:p>
            <a:r>
              <a:rPr lang="da-DK" sz="3200" b="1" dirty="0" smtClean="0"/>
              <a:t>xx.xx.2018</a:t>
            </a:r>
            <a:endParaRPr lang="da-DK" sz="3200" dirty="0"/>
          </a:p>
          <a:p>
            <a:endParaRPr lang="da-DK" sz="3200" b="1" dirty="0"/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 smtClean="0"/>
              <a:t>Løn </a:t>
            </a:r>
            <a:r>
              <a:rPr lang="da-DK" sz="2800" b="1" dirty="0" smtClean="0"/>
              <a:t>RESTSTIGNINGEN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28352" y="2314933"/>
            <a:ext cx="10623997" cy="3313135"/>
          </a:xfrm>
        </p:spPr>
        <p:txBody>
          <a:bodyPr>
            <a:normAutofit fontScale="92500"/>
          </a:bodyPr>
          <a:lstStyle/>
          <a:p>
            <a:r>
              <a:rPr lang="da-DK" sz="3200" dirty="0" smtClean="0"/>
              <a:t>Reststigningen ved OK18 på 1,5 % </a:t>
            </a:r>
            <a:r>
              <a:rPr lang="da-DK" sz="3200" dirty="0"/>
              <a:t>e</a:t>
            </a:r>
            <a:r>
              <a:rPr lang="da-DK" sz="3200" dirty="0" smtClean="0"/>
              <a:t>r faldet ift. OK15, hvor reststigningen var 2,1 %</a:t>
            </a:r>
          </a:p>
          <a:p>
            <a:r>
              <a:rPr lang="da-DK" sz="3200" dirty="0"/>
              <a:t>R</a:t>
            </a:r>
            <a:r>
              <a:rPr lang="da-DK" sz="3200" dirty="0" smtClean="0"/>
              <a:t>eststigningen (NY LØN) er i Moderniseringsstyrelsens øjne dét, der giver os muligheden for at nærme os lønnen i folkeskolen</a:t>
            </a:r>
          </a:p>
          <a:p>
            <a:r>
              <a:rPr lang="da-DK" sz="3200" b="1" dirty="0" smtClean="0"/>
              <a:t>Men</a:t>
            </a:r>
            <a:r>
              <a:rPr lang="da-DK" sz="3200" dirty="0" smtClean="0"/>
              <a:t> NY LØN fungerer </a:t>
            </a:r>
            <a:r>
              <a:rPr lang="da-DK" sz="3200" u="sng" dirty="0" smtClean="0"/>
              <a:t>ikke</a:t>
            </a:r>
            <a:r>
              <a:rPr lang="da-DK" sz="3200" dirty="0" smtClean="0"/>
              <a:t> på det frie skoleområde, hvorfor faldet i reststigningen er positivt, og samtidig vil vi af al kraft adressere netop NY LØN ved …</a:t>
            </a:r>
          </a:p>
          <a:p>
            <a:endParaRPr lang="da-DK" sz="3200" dirty="0" smtClean="0"/>
          </a:p>
          <a:p>
            <a:pPr marL="0" indent="0">
              <a:buNone/>
            </a:pPr>
            <a:endParaRPr lang="da-DK" sz="3200" dirty="0"/>
          </a:p>
          <a:p>
            <a:pPr marL="0" indent="0">
              <a:buNone/>
            </a:pPr>
            <a:endParaRPr lang="da-DK" sz="3200" dirty="0" smtClean="0"/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 smtClean="0"/>
              <a:t>Organisationsforhandlinger (0,23 %)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597658"/>
            <a:ext cx="10623997" cy="2458883"/>
          </a:xfrm>
        </p:spPr>
        <p:txBody>
          <a:bodyPr>
            <a:normAutofit lnSpcReduction="10000"/>
          </a:bodyPr>
          <a:lstStyle/>
          <a:p>
            <a:r>
              <a:rPr lang="da-DK" sz="3200" dirty="0" smtClean="0"/>
              <a:t>Der er afsat 0,23 % af den samlede ramme hertil </a:t>
            </a:r>
          </a:p>
          <a:p>
            <a:r>
              <a:rPr lang="da-DK" sz="3200" dirty="0" smtClean="0"/>
              <a:t>Frie Skolers Lærerforening og Moderniseringsstyrelsen</a:t>
            </a:r>
          </a:p>
          <a:p>
            <a:r>
              <a:rPr lang="da-DK" sz="3200" dirty="0"/>
              <a:t>S</a:t>
            </a:r>
            <a:r>
              <a:rPr lang="da-DK" sz="3200" dirty="0" smtClean="0"/>
              <a:t>ærlige krav rettet mod det frie skoleområde – </a:t>
            </a:r>
            <a:r>
              <a:rPr lang="da-DK" sz="3200" dirty="0" smtClean="0">
                <a:solidFill>
                  <a:srgbClr val="FF0000"/>
                </a:solidFill>
              </a:rPr>
              <a:t>NY LØN / NYT SYSTEM TIL DECENTRAL LØN</a:t>
            </a:r>
          </a:p>
          <a:p>
            <a:r>
              <a:rPr lang="da-DK" sz="3200" dirty="0" smtClean="0">
                <a:solidFill>
                  <a:srgbClr val="00B050"/>
                </a:solidFill>
              </a:rPr>
              <a:t>Mere om organisationsforhandlingerne senere</a:t>
            </a:r>
          </a:p>
          <a:p>
            <a:pPr marL="0" indent="0">
              <a:buNone/>
            </a:pPr>
            <a:endParaRPr lang="da-DK" sz="3200" dirty="0"/>
          </a:p>
          <a:p>
            <a:pPr marL="0" indent="0">
              <a:buNone/>
            </a:pPr>
            <a:endParaRPr lang="da-DK" sz="3200" dirty="0" smtClean="0"/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smtClean="0"/>
              <a:t>Betalt spisepause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973059"/>
            <a:ext cx="10623997" cy="3855898"/>
          </a:xfrm>
        </p:spPr>
        <p:txBody>
          <a:bodyPr>
            <a:normAutofit fontScale="92500" lnSpcReduction="10000"/>
          </a:bodyPr>
          <a:lstStyle/>
          <a:p>
            <a:r>
              <a:rPr lang="da-DK" sz="3200" dirty="0" smtClean="0"/>
              <a:t>Den betalte spisepause er nu skrevet ind i overenskomsten, men kan </a:t>
            </a:r>
            <a:r>
              <a:rPr lang="da-DK" sz="3200" dirty="0"/>
              <a:t>rejse en række </a:t>
            </a:r>
            <a:r>
              <a:rPr lang="da-DK" sz="3200" dirty="0" smtClean="0"/>
              <a:t>fortolkningsspørgsmål </a:t>
            </a:r>
          </a:p>
          <a:p>
            <a:r>
              <a:rPr lang="da-DK" sz="3200" dirty="0" smtClean="0"/>
              <a:t>Den ansatte </a:t>
            </a:r>
            <a:r>
              <a:rPr lang="da-DK" sz="3200" dirty="0"/>
              <a:t>står til rådighed i sin spisepause </a:t>
            </a:r>
            <a:r>
              <a:rPr lang="da-DK" sz="3200" dirty="0" smtClean="0"/>
              <a:t>og tiden </a:t>
            </a:r>
            <a:r>
              <a:rPr lang="da-DK" sz="3200" dirty="0"/>
              <a:t>medregnes i arbejdstiden</a:t>
            </a:r>
            <a:endParaRPr lang="da-DK" sz="3600" dirty="0" smtClean="0"/>
          </a:p>
          <a:p>
            <a:r>
              <a:rPr lang="da-DK" sz="3200" dirty="0" smtClean="0"/>
              <a:t>Retten fastholdes selvom ledelsen:</a:t>
            </a:r>
          </a:p>
          <a:p>
            <a:pPr lvl="1"/>
            <a:r>
              <a:rPr lang="da-DK" sz="2800" dirty="0" smtClean="0"/>
              <a:t>Forlænger pausen til 30 minutter eller mere,</a:t>
            </a:r>
          </a:p>
          <a:p>
            <a:pPr lvl="1"/>
            <a:r>
              <a:rPr lang="da-DK" sz="2800" dirty="0" smtClean="0"/>
              <a:t>Meddeler, at den ansatte ikke behøver stå til rådighed</a:t>
            </a:r>
          </a:p>
          <a:p>
            <a:r>
              <a:rPr lang="da-DK" sz="3200" dirty="0" smtClean="0">
                <a:solidFill>
                  <a:srgbClr val="FF0000"/>
                </a:solidFill>
              </a:rPr>
              <a:t>Vi har IKKE i forliget ”købt” spisepausen for midler ud af den samlede økonomiske ramme på 8,1 %</a:t>
            </a:r>
          </a:p>
          <a:p>
            <a:pPr marL="0" indent="0">
              <a:buNone/>
            </a:pPr>
            <a:endParaRPr lang="da-DK" sz="3200" dirty="0" smtClean="0"/>
          </a:p>
          <a:p>
            <a:endParaRPr lang="da-DK" sz="3200" dirty="0" smtClean="0"/>
          </a:p>
          <a:p>
            <a:pPr marL="0" indent="0">
              <a:buNone/>
            </a:pPr>
            <a:endParaRPr lang="da-DK" sz="3200" dirty="0"/>
          </a:p>
          <a:p>
            <a:pPr marL="0" indent="0">
              <a:buNone/>
            </a:pPr>
            <a:endParaRPr lang="da-DK" sz="3200" dirty="0" smtClean="0"/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37" y="1716446"/>
            <a:ext cx="6105525" cy="24860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 smtClean="0"/>
              <a:t>Arbejdstid 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305964"/>
            <a:ext cx="10623997" cy="38558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3200" b="1" dirty="0"/>
          </a:p>
          <a:p>
            <a:pPr marL="0" indent="0">
              <a:buNone/>
            </a:pPr>
            <a:endParaRPr lang="da-DK" sz="3200" b="1" dirty="0" smtClean="0"/>
          </a:p>
          <a:p>
            <a:pPr marL="0" indent="0">
              <a:buNone/>
            </a:pPr>
            <a:endParaRPr lang="da-DK" sz="800" b="1" dirty="0" smtClean="0"/>
          </a:p>
          <a:p>
            <a:pPr marL="0" indent="0">
              <a:buNone/>
            </a:pPr>
            <a:endParaRPr lang="da-DK" sz="3200" dirty="0" smtClean="0"/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le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485" y="3952704"/>
            <a:ext cx="10087315" cy="1634947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390883"/>
            <a:ext cx="10782300" cy="1325563"/>
          </a:xfrm>
        </p:spPr>
        <p:txBody>
          <a:bodyPr>
            <a:normAutofit/>
          </a:bodyPr>
          <a:lstStyle/>
          <a:p>
            <a:r>
              <a:rPr lang="da-DK" b="1" dirty="0" smtClean="0"/>
              <a:t>Arbejdstid </a:t>
            </a:r>
            <a:r>
              <a:rPr lang="da-DK" sz="3200" b="1" dirty="0" smtClean="0"/>
              <a:t>FORTSAT</a:t>
            </a:r>
            <a:r>
              <a:rPr lang="da-DK" b="1" dirty="0" smtClean="0"/>
              <a:t> 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1500" y="2305964"/>
            <a:ext cx="11353800" cy="3202366"/>
          </a:xfrm>
        </p:spPr>
        <p:txBody>
          <a:bodyPr>
            <a:normAutofit/>
          </a:bodyPr>
          <a:lstStyle/>
          <a:p>
            <a:r>
              <a:rPr lang="da-DK" sz="3200" dirty="0" smtClean="0"/>
              <a:t>Reguleres fortsat ved Lov 409 i overenskomstperioden</a:t>
            </a:r>
          </a:p>
          <a:p>
            <a:r>
              <a:rPr lang="da-DK" sz="3200" dirty="0" smtClean="0"/>
              <a:t>På </a:t>
            </a:r>
            <a:r>
              <a:rPr lang="da-DK" sz="3200" dirty="0" smtClean="0">
                <a:solidFill>
                  <a:srgbClr val="FF0000"/>
                </a:solidFill>
              </a:rPr>
              <a:t>det kommunale område</a:t>
            </a:r>
            <a:r>
              <a:rPr lang="da-DK" sz="3200" dirty="0" smtClean="0"/>
              <a:t> nedsættes undersøgelseskommission</a:t>
            </a:r>
          </a:p>
          <a:p>
            <a:r>
              <a:rPr lang="da-DK" sz="3200" dirty="0" smtClean="0"/>
              <a:t>På </a:t>
            </a:r>
            <a:r>
              <a:rPr lang="da-DK" sz="3200" dirty="0" smtClean="0">
                <a:solidFill>
                  <a:srgbClr val="FF0000"/>
                </a:solidFill>
              </a:rPr>
              <a:t>det statslige område (inkl. det frie skoleområde)</a:t>
            </a:r>
            <a:r>
              <a:rPr lang="da-DK" sz="3200" dirty="0" smtClean="0"/>
              <a:t> genoptages forhandlinger om arbejdstid ved OK21, såfremt der indgås en arbejdstidsaftale på det kommunale område inden eller senest ved OK21</a:t>
            </a:r>
          </a:p>
          <a:p>
            <a:endParaRPr lang="da-DK" sz="3200" dirty="0" smtClean="0"/>
          </a:p>
          <a:p>
            <a:endParaRPr lang="da-DK" sz="3200" dirty="0" smtClean="0"/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 smtClean="0"/>
              <a:t>Arbejdstid </a:t>
            </a:r>
            <a:r>
              <a:rPr lang="da-DK" sz="3200" b="1" dirty="0" smtClean="0"/>
              <a:t>FORTSAT</a:t>
            </a:r>
            <a:r>
              <a:rPr lang="da-DK" b="1" dirty="0" smtClean="0"/>
              <a:t> 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104858"/>
            <a:ext cx="10623997" cy="385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b="1" dirty="0" smtClean="0"/>
              <a:t>Undersøgelseskommissionen </a:t>
            </a:r>
            <a:r>
              <a:rPr lang="da-DK" sz="3200" dirty="0" smtClean="0"/>
              <a:t>skal</a:t>
            </a:r>
          </a:p>
          <a:p>
            <a:r>
              <a:rPr lang="da-DK" sz="3200" dirty="0" smtClean="0"/>
              <a:t>Undersøge og afdække en lang række forhold vedrørende lærernes, ledelsens og forvaltningens opfattelse og oplevelse af den nuværende Lov 409</a:t>
            </a:r>
          </a:p>
          <a:p>
            <a:r>
              <a:rPr lang="da-DK" sz="3200" dirty="0" smtClean="0"/>
              <a:t>Levere en samlet rapport med anvisninger og anbefalinger som skal danne grundlag for forhandlinger om en ny arbejdstidsaftale senest ved OK21</a:t>
            </a:r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felt 5"/>
          <p:cNvSpPr txBox="1"/>
          <p:nvPr/>
        </p:nvSpPr>
        <p:spPr>
          <a:xfrm rot="21195916">
            <a:off x="5190239" y="846720"/>
            <a:ext cx="482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FF0000"/>
                </a:solidFill>
              </a:rPr>
              <a:t>Det kommunale område</a:t>
            </a:r>
            <a:endParaRPr lang="da-DK" sz="2000" dirty="0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 smtClean="0"/>
              <a:t>Arbejdstid </a:t>
            </a:r>
            <a:r>
              <a:rPr lang="da-DK" sz="3200" b="1" dirty="0" smtClean="0"/>
              <a:t>FORTSAT</a:t>
            </a:r>
            <a:r>
              <a:rPr lang="da-DK" b="1" dirty="0" smtClean="0"/>
              <a:t> 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439708"/>
            <a:ext cx="10623997" cy="27891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3200" b="1" dirty="0" smtClean="0"/>
              <a:t>Hvorfor overføre et eventuelt resultat fra det kommunale område? Hvorfor ikke ”vores egen” undersøgelse?</a:t>
            </a:r>
            <a:endParaRPr lang="da-DK" sz="3200" dirty="0" smtClean="0"/>
          </a:p>
          <a:p>
            <a:r>
              <a:rPr lang="da-DK" sz="3200" dirty="0" smtClean="0"/>
              <a:t>Manglende tillid på statens område</a:t>
            </a:r>
          </a:p>
          <a:p>
            <a:r>
              <a:rPr lang="da-DK" sz="3200" dirty="0" smtClean="0"/>
              <a:t>Udgangspunktet for forhandlingerne om arbejdstid på det frie skoleområde ved OK21 er den kommunale aftale</a:t>
            </a:r>
          </a:p>
          <a:p>
            <a:r>
              <a:rPr lang="da-DK" sz="3200" dirty="0" smtClean="0"/>
              <a:t>Hvis særlige forhold i en skoleform nødvendiggør tilpasninger, vil det også indgå i forhandlingerne ved OK21</a:t>
            </a:r>
          </a:p>
          <a:p>
            <a:endParaRPr lang="da-DK" sz="3200" dirty="0" smtClean="0"/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felt 7"/>
          <p:cNvSpPr txBox="1"/>
          <p:nvPr/>
        </p:nvSpPr>
        <p:spPr>
          <a:xfrm rot="21195916">
            <a:off x="5686801" y="836312"/>
            <a:ext cx="402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FF0000"/>
                </a:solidFill>
              </a:rPr>
              <a:t>Det statslige område</a:t>
            </a:r>
            <a:endParaRPr lang="da-DK" sz="2000" dirty="0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 smtClean="0"/>
              <a:t>Arbejdstid </a:t>
            </a:r>
            <a:r>
              <a:rPr lang="da-DK" sz="3200" b="1" dirty="0" smtClean="0"/>
              <a:t>FORTSAT</a:t>
            </a:r>
            <a:r>
              <a:rPr lang="da-DK" b="1" dirty="0" smtClean="0"/>
              <a:t> 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041448"/>
            <a:ext cx="10623997" cy="36999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3200" b="1" dirty="0" smtClean="0"/>
              <a:t>Aftalen om arbejdstid indeholder derudover:</a:t>
            </a:r>
          </a:p>
          <a:p>
            <a:r>
              <a:rPr lang="da-DK" sz="3200" dirty="0" smtClean="0"/>
              <a:t>Enighed om, at der kan indgås lokalaftaler om arbejdstiden</a:t>
            </a:r>
          </a:p>
          <a:p>
            <a:r>
              <a:rPr lang="da-DK" sz="3200" dirty="0" smtClean="0"/>
              <a:t>Målsætning om tæt og tillidsfuldt samarbejde mellem TR og ledelsen</a:t>
            </a:r>
          </a:p>
          <a:p>
            <a:r>
              <a:rPr lang="da-DK" sz="3200" dirty="0" smtClean="0"/>
              <a:t>Ved ikke-fungerende samarbejde om arbejdstid på skole, kan hver af parterne søge bistand hos Moderniseringsstyrelsen og LC / FSL</a:t>
            </a:r>
          </a:p>
          <a:p>
            <a:r>
              <a:rPr lang="da-DK" sz="3200" dirty="0" smtClean="0"/>
              <a:t>Forud for skoleåret drøfter leder og TR skoleårets planlægning, herunder hvordan dialog om opgaveoversigten kan struktureres</a:t>
            </a:r>
          </a:p>
          <a:p>
            <a:endParaRPr lang="da-DK" sz="3200" dirty="0" smtClean="0"/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felt 7"/>
          <p:cNvSpPr txBox="1"/>
          <p:nvPr/>
        </p:nvSpPr>
        <p:spPr>
          <a:xfrm rot="21195916">
            <a:off x="5572504" y="777748"/>
            <a:ext cx="402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FF0000"/>
                </a:solidFill>
              </a:rPr>
              <a:t>Det statslige område</a:t>
            </a:r>
            <a:endParaRPr lang="da-DK" sz="2000" dirty="0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 smtClean="0"/>
              <a:t>Puljer og andre formål 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642816"/>
            <a:ext cx="10623997" cy="385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b="1" dirty="0" smtClean="0"/>
              <a:t>Valg af TR</a:t>
            </a:r>
          </a:p>
          <a:p>
            <a:pPr marL="0" indent="0">
              <a:buNone/>
            </a:pPr>
            <a:endParaRPr lang="da-DK" sz="800" b="1" dirty="0"/>
          </a:p>
          <a:p>
            <a:pPr marL="0" indent="0">
              <a:buNone/>
            </a:pPr>
            <a:r>
              <a:rPr lang="da-DK" sz="3200" dirty="0" smtClean="0"/>
              <a:t>Ikke længere krav om 9 måneders anciennitet ved valg af TR på nystartede skoler – dog træder </a:t>
            </a:r>
            <a:r>
              <a:rPr lang="da-DK" sz="3200" dirty="0" err="1" smtClean="0"/>
              <a:t>TR’s</a:t>
            </a:r>
            <a:r>
              <a:rPr lang="da-DK" sz="3200" dirty="0" smtClean="0"/>
              <a:t> beskyttelsesregler først i kraft efter 3 måneders ansættelse.</a:t>
            </a:r>
          </a:p>
          <a:p>
            <a:pPr marL="0" indent="0">
              <a:buNone/>
            </a:pPr>
            <a:endParaRPr lang="da-DK" sz="3200" dirty="0"/>
          </a:p>
          <a:p>
            <a:pPr marL="0" indent="0">
              <a:buNone/>
            </a:pPr>
            <a:endParaRPr lang="da-DK" sz="3200" dirty="0" smtClean="0"/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 smtClean="0"/>
              <a:t>Puljer og andre formål </a:t>
            </a:r>
            <a:r>
              <a:rPr lang="da-DK" sz="2800" b="1" dirty="0" smtClean="0"/>
              <a:t>FORTSAT</a:t>
            </a:r>
            <a:r>
              <a:rPr lang="da-DK" b="1" dirty="0" smtClean="0"/>
              <a:t> 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305964"/>
            <a:ext cx="10623997" cy="385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b="1" dirty="0" smtClean="0"/>
              <a:t>Gruppeliv</a:t>
            </a:r>
          </a:p>
          <a:p>
            <a:pPr marL="0" indent="0">
              <a:buNone/>
            </a:pPr>
            <a:endParaRPr lang="da-DK" sz="800" b="1" dirty="0"/>
          </a:p>
          <a:p>
            <a:r>
              <a:rPr lang="da-DK" sz="3200" dirty="0" smtClean="0"/>
              <a:t>Ikke længere krav om 15 timers gennemsnitlig ugentlig beskæftigelse for at være omfattet af ordningen</a:t>
            </a:r>
          </a:p>
          <a:p>
            <a:r>
              <a:rPr lang="da-DK" sz="3200" dirty="0" smtClean="0"/>
              <a:t>Sum ved dødsfald forhøjes med 50.000 kr. til 425.000 kr.</a:t>
            </a:r>
          </a:p>
          <a:p>
            <a:r>
              <a:rPr lang="da-DK" sz="3200" dirty="0" smtClean="0"/>
              <a:t>Sum ved kritisk sygdom forhøjes med 50.000 kr. til 150.000 kr.</a:t>
            </a:r>
          </a:p>
          <a:p>
            <a:pPr marL="0" indent="0">
              <a:buNone/>
            </a:pPr>
            <a:endParaRPr lang="da-DK" sz="3200" dirty="0"/>
          </a:p>
          <a:p>
            <a:pPr marL="0" indent="0">
              <a:buNone/>
            </a:pPr>
            <a:endParaRPr lang="da-DK" sz="3200" dirty="0" smtClean="0"/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78" y="140714"/>
            <a:ext cx="7305021" cy="6440390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429" y="250264"/>
            <a:ext cx="4804791" cy="2704267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86" y="3287427"/>
            <a:ext cx="4557870" cy="3268623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5723">
            <a:off x="1031123" y="2554822"/>
            <a:ext cx="9379999" cy="1088464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4320" y="4493113"/>
            <a:ext cx="75819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 smtClean="0"/>
              <a:t>Puljer og andre formål </a:t>
            </a:r>
            <a:r>
              <a:rPr lang="da-DK" sz="2800" b="1" dirty="0" smtClean="0"/>
              <a:t>FORTSAT</a:t>
            </a:r>
            <a:r>
              <a:rPr lang="da-DK" b="1" dirty="0" smtClean="0"/>
              <a:t> 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305964"/>
            <a:ext cx="10623997" cy="385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b="1" dirty="0" smtClean="0"/>
              <a:t>Tjenestefrihed af familiemæssige årsager</a:t>
            </a:r>
          </a:p>
          <a:p>
            <a:pPr marL="0" indent="0">
              <a:buNone/>
            </a:pPr>
            <a:endParaRPr lang="da-DK" sz="800" b="1" dirty="0"/>
          </a:p>
          <a:p>
            <a:r>
              <a:rPr lang="da-DK" sz="3200" dirty="0" smtClean="0"/>
              <a:t>Ret til løn i op til 5 dage pr. barn / år, hvis barn modtager ambulant behandling, der træder i stedet for </a:t>
            </a:r>
            <a:r>
              <a:rPr lang="da-DK" sz="3200" dirty="0" err="1" smtClean="0"/>
              <a:t>hospitals-indlæggelse</a:t>
            </a:r>
            <a:r>
              <a:rPr lang="da-DK" sz="3200" dirty="0" smtClean="0"/>
              <a:t>, og som kræver den ansattes tilstedeværelse</a:t>
            </a:r>
          </a:p>
          <a:p>
            <a:r>
              <a:rPr lang="da-DK" sz="3200" dirty="0" smtClean="0"/>
              <a:t>Ret til fravær uden løn til medarbejdere, der iht. lov om social service ansættes af kommunen til at passe en nærtstående i hjemmet</a:t>
            </a:r>
            <a:endParaRPr lang="da-DK" sz="3200" dirty="0"/>
          </a:p>
          <a:p>
            <a:pPr marL="0" indent="0">
              <a:buNone/>
            </a:pPr>
            <a:endParaRPr lang="da-DK" sz="3200" dirty="0" smtClean="0"/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 smtClean="0"/>
              <a:t>Puljer og andre formål </a:t>
            </a:r>
            <a:r>
              <a:rPr lang="da-DK" sz="2800" b="1" dirty="0" smtClean="0"/>
              <a:t>FORTSAT</a:t>
            </a:r>
            <a:r>
              <a:rPr lang="da-DK" b="1" dirty="0" smtClean="0"/>
              <a:t> 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305964"/>
            <a:ext cx="10623997" cy="385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b="1" dirty="0" smtClean="0"/>
              <a:t>Funktion i højere stilling (konstituerede)</a:t>
            </a:r>
          </a:p>
          <a:p>
            <a:pPr marL="0" indent="0">
              <a:buNone/>
            </a:pPr>
            <a:endParaRPr lang="da-DK" sz="800" b="1" dirty="0"/>
          </a:p>
          <a:p>
            <a:pPr marL="0" indent="0">
              <a:buNone/>
            </a:pPr>
            <a:r>
              <a:rPr lang="da-DK" sz="3200" dirty="0" smtClean="0"/>
              <a:t>Ved konstituering i lederstilling har læreren først efter 30 dages funktion optjent retten til at få udbetalt det funktionsvederlag, der er aftalt med skolens bestyrelse – tilbagevirkende kraft.</a:t>
            </a:r>
          </a:p>
          <a:p>
            <a:pPr marL="0" indent="0">
              <a:buNone/>
            </a:pPr>
            <a:endParaRPr lang="da-DK" sz="3200" dirty="0"/>
          </a:p>
          <a:p>
            <a:pPr marL="0" indent="0">
              <a:buNone/>
            </a:pPr>
            <a:endParaRPr lang="da-DK" sz="3200" dirty="0" smtClean="0"/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 smtClean="0"/>
              <a:t>Puljer og andre formål </a:t>
            </a:r>
            <a:r>
              <a:rPr lang="da-DK" sz="2800" b="1" dirty="0" smtClean="0"/>
              <a:t>FORTSAT</a:t>
            </a:r>
            <a:r>
              <a:rPr lang="da-DK" b="1" dirty="0" smtClean="0"/>
              <a:t> 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305964"/>
            <a:ext cx="10623997" cy="385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b="1" dirty="0" smtClean="0"/>
              <a:t>Plustid</a:t>
            </a:r>
          </a:p>
          <a:p>
            <a:pPr marL="0" indent="0">
              <a:buNone/>
            </a:pPr>
            <a:endParaRPr lang="da-DK" sz="800" b="1" dirty="0" smtClean="0"/>
          </a:p>
          <a:p>
            <a:pPr marL="0" indent="0">
              <a:buNone/>
            </a:pPr>
            <a:r>
              <a:rPr lang="da-DK" sz="3200" dirty="0" smtClean="0"/>
              <a:t>Skolen kan fremover lave aftale om plustid med den enkelte ansatte </a:t>
            </a:r>
            <a:r>
              <a:rPr lang="da-DK" sz="3200" i="1" dirty="0" smtClean="0"/>
              <a:t>uden</a:t>
            </a:r>
            <a:r>
              <a:rPr lang="da-DK" sz="3200" dirty="0" smtClean="0"/>
              <a:t> TR forinden har sagt god for, at der kan laves individuelle aftaler.</a:t>
            </a:r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 smtClean="0"/>
              <a:t>Puljer og andre formål </a:t>
            </a:r>
            <a:r>
              <a:rPr lang="da-DK" sz="2800" b="1" dirty="0" smtClean="0"/>
              <a:t>FORTSAT</a:t>
            </a:r>
            <a:r>
              <a:rPr lang="da-DK" b="1" dirty="0" smtClean="0"/>
              <a:t> 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074480"/>
            <a:ext cx="10623997" cy="385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b="1" dirty="0" smtClean="0"/>
              <a:t>Kompetenceudvikling</a:t>
            </a:r>
          </a:p>
          <a:p>
            <a:r>
              <a:rPr lang="da-DK" dirty="0" smtClean="0"/>
              <a:t>I alt afsat 172 mio. kr. via Kompetencefonden (i OK15 var det 99 mio.) </a:t>
            </a:r>
            <a:endParaRPr lang="da-DK" dirty="0"/>
          </a:p>
          <a:p>
            <a:r>
              <a:rPr lang="da-DK" dirty="0"/>
              <a:t>S</a:t>
            </a:r>
            <a:r>
              <a:rPr lang="da-DK" dirty="0" smtClean="0"/>
              <a:t>ikrer </a:t>
            </a:r>
            <a:r>
              <a:rPr lang="da-DK" dirty="0"/>
              <a:t>midler til uddannelse og </a:t>
            </a:r>
            <a:r>
              <a:rPr lang="da-DK" dirty="0" smtClean="0"/>
              <a:t>kurser </a:t>
            </a:r>
            <a:r>
              <a:rPr lang="da-DK" dirty="0"/>
              <a:t>ud over de </a:t>
            </a:r>
            <a:r>
              <a:rPr lang="da-DK" dirty="0" smtClean="0"/>
              <a:t>penge, </a:t>
            </a:r>
            <a:r>
              <a:rPr lang="da-DK" dirty="0"/>
              <a:t>som skolerne selv afsætter til </a:t>
            </a:r>
            <a:r>
              <a:rPr lang="da-DK" dirty="0" smtClean="0"/>
              <a:t>formålet </a:t>
            </a:r>
          </a:p>
          <a:p>
            <a:r>
              <a:rPr lang="da-DK" dirty="0" smtClean="0"/>
              <a:t>Skoler</a:t>
            </a:r>
            <a:r>
              <a:rPr lang="da-DK" dirty="0"/>
              <a:t>, som har en plan for kompetenceudviklingen, kan søge midlerne gennem </a:t>
            </a:r>
            <a:r>
              <a:rPr lang="da-DK" dirty="0" smtClean="0"/>
              <a:t>Fordelingssekretariatet </a:t>
            </a:r>
            <a:r>
              <a:rPr lang="da-DK" dirty="0"/>
              <a:t>(grundskoler) og Efterskoleforeningen (efterskoler</a:t>
            </a:r>
            <a:r>
              <a:rPr lang="da-DK" dirty="0" smtClean="0"/>
              <a:t>) </a:t>
            </a:r>
          </a:p>
          <a:p>
            <a:r>
              <a:rPr lang="da-DK" dirty="0" smtClean="0"/>
              <a:t>Målrettet ”individuel kompetenceudvikling”</a:t>
            </a:r>
            <a:endParaRPr lang="da-DK" dirty="0"/>
          </a:p>
          <a:p>
            <a:pPr marL="0" indent="0">
              <a:buNone/>
            </a:pPr>
            <a:endParaRPr lang="da-DK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a-DK" sz="3200" dirty="0" smtClean="0"/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 smtClean="0"/>
              <a:t>Puljer og andre formål </a:t>
            </a:r>
            <a:r>
              <a:rPr lang="da-DK" sz="2800" b="1" dirty="0" smtClean="0"/>
              <a:t>FORTSAT</a:t>
            </a:r>
            <a:r>
              <a:rPr lang="da-DK" b="1" dirty="0" smtClean="0"/>
              <a:t> 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305964"/>
            <a:ext cx="10623997" cy="385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b="1" dirty="0" smtClean="0"/>
              <a:t>Psykisk arbejdsmiljø</a:t>
            </a:r>
          </a:p>
          <a:p>
            <a:pPr marL="0" indent="0">
              <a:buNone/>
            </a:pPr>
            <a:endParaRPr lang="da-DK" sz="800" b="1" dirty="0" smtClean="0"/>
          </a:p>
          <a:p>
            <a:pPr marL="0" indent="0">
              <a:buNone/>
            </a:pPr>
            <a:r>
              <a:rPr lang="da-DK" sz="3200" dirty="0" smtClean="0"/>
              <a:t>Parterne udvikler og udbyder i overenskomstperioden en frivillig lederuddannelse i forebyggelse og håndtering af det psykiske arbejdsmiljø.</a:t>
            </a:r>
            <a:endParaRPr lang="da-DK" sz="3200" dirty="0"/>
          </a:p>
          <a:p>
            <a:pPr marL="0" indent="0">
              <a:buNone/>
            </a:pPr>
            <a:endParaRPr lang="da-DK" sz="3200" dirty="0" smtClean="0"/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 smtClean="0"/>
              <a:t>Puljer og andre formål </a:t>
            </a:r>
            <a:r>
              <a:rPr lang="da-DK" sz="2800" b="1" dirty="0" smtClean="0"/>
              <a:t>FORTSAT</a:t>
            </a:r>
            <a:r>
              <a:rPr lang="da-DK" b="1" dirty="0" smtClean="0"/>
              <a:t> 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305964"/>
            <a:ext cx="10623997" cy="385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b="1" dirty="0" smtClean="0"/>
              <a:t>Bistand ved a-kasse ved afsked</a:t>
            </a:r>
          </a:p>
          <a:p>
            <a:pPr marL="0" indent="0">
              <a:buNone/>
            </a:pPr>
            <a:endParaRPr lang="da-DK" sz="800" b="1" dirty="0" smtClean="0"/>
          </a:p>
          <a:p>
            <a:pPr marL="0" indent="0">
              <a:buNone/>
            </a:pPr>
            <a:r>
              <a:rPr lang="da-DK" sz="3200" dirty="0" smtClean="0"/>
              <a:t>Lærere, som afskediges på grund af skolens forhold, har ret til fri løn i op til to timer til at søge vejledning i a-kassen. Timerne placeres hurtigst muligt efter afskedigelsen og efter aftale med skolens ledelse.</a:t>
            </a:r>
            <a:endParaRPr lang="da-DK" sz="3200" dirty="0"/>
          </a:p>
          <a:p>
            <a:pPr marL="0" indent="0">
              <a:buNone/>
            </a:pPr>
            <a:endParaRPr lang="da-DK" sz="3200" dirty="0" smtClean="0"/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 smtClean="0"/>
              <a:t>Puljer og andre formål </a:t>
            </a:r>
            <a:r>
              <a:rPr lang="da-DK" sz="2800" b="1" dirty="0" smtClean="0"/>
              <a:t>FORTSAT</a:t>
            </a:r>
            <a:r>
              <a:rPr lang="da-DK" b="1" dirty="0" smtClean="0"/>
              <a:t> 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305964"/>
            <a:ext cx="10623997" cy="385589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a-DK" sz="3200" b="1" dirty="0" smtClean="0"/>
              <a:t>Øvrige puljer og formål, der ikke direkte vedrører </a:t>
            </a:r>
            <a:r>
              <a:rPr lang="da-DK" sz="3200" b="1" dirty="0" err="1" smtClean="0"/>
              <a:t>FSL’s</a:t>
            </a:r>
            <a:r>
              <a:rPr lang="da-DK" sz="3200" b="1" dirty="0" smtClean="0"/>
              <a:t> medlemmer</a:t>
            </a:r>
          </a:p>
          <a:p>
            <a:r>
              <a:rPr lang="da-DK" sz="3200" dirty="0" smtClean="0"/>
              <a:t>Lønforbedringer for elever/lærlinge/praktikanter m.v.</a:t>
            </a:r>
          </a:p>
          <a:p>
            <a:r>
              <a:rPr lang="da-DK" sz="3200" dirty="0"/>
              <a:t>A</a:t>
            </a:r>
            <a:r>
              <a:rPr lang="da-DK" sz="3200" dirty="0" smtClean="0"/>
              <a:t>ftalegrundlag for chefer på uddannelses- og undervisningsinstitutioner</a:t>
            </a:r>
          </a:p>
          <a:p>
            <a:r>
              <a:rPr lang="da-DK" sz="3200" dirty="0" smtClean="0"/>
              <a:t>Udflytning af arbejdspladser</a:t>
            </a:r>
          </a:p>
          <a:p>
            <a:r>
              <a:rPr lang="da-DK" sz="3200" dirty="0" smtClean="0"/>
              <a:t>Chefområdet (kontraktansættelse, chefløn og </a:t>
            </a:r>
            <a:r>
              <a:rPr lang="da-DK" sz="3200" dirty="0" err="1" smtClean="0"/>
              <a:t>cheflønspuljemidler</a:t>
            </a:r>
            <a:r>
              <a:rPr lang="da-DK" sz="3200" dirty="0" smtClean="0"/>
              <a:t>)</a:t>
            </a:r>
          </a:p>
          <a:p>
            <a:r>
              <a:rPr lang="da-DK" sz="3200" dirty="0" smtClean="0"/>
              <a:t>Lokallønsmidler (forsvaret, politiet, folkekirken m.fl.)</a:t>
            </a:r>
          </a:p>
          <a:p>
            <a:r>
              <a:rPr lang="da-DK" sz="3200" dirty="0"/>
              <a:t>Overenskomstdækning af timelønnet undervisning</a:t>
            </a:r>
          </a:p>
          <a:p>
            <a:pPr marL="0" indent="0">
              <a:buNone/>
            </a:pPr>
            <a:endParaRPr lang="da-DK" sz="3200" dirty="0" smtClean="0"/>
          </a:p>
          <a:p>
            <a:endParaRPr lang="da-DK" sz="3200" dirty="0" smtClean="0"/>
          </a:p>
          <a:p>
            <a:endParaRPr lang="da-DK" sz="800" b="1" dirty="0" smtClean="0"/>
          </a:p>
          <a:p>
            <a:pPr marL="0" indent="0">
              <a:buNone/>
            </a:pPr>
            <a:endParaRPr lang="da-DK" sz="800" b="1" dirty="0" smtClean="0"/>
          </a:p>
          <a:p>
            <a:pPr marL="0" indent="0">
              <a:buNone/>
            </a:pPr>
            <a:endParaRPr lang="da-DK" sz="3200" dirty="0" smtClean="0"/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 err="1" smtClean="0"/>
              <a:t>Hva</a:t>
            </a:r>
            <a:r>
              <a:rPr lang="da-DK" b="1" dirty="0" smtClean="0"/>
              <a:t>’ så nu – den nærmeste fremtid?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068309"/>
            <a:ext cx="10623997" cy="30255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3200" dirty="0" smtClean="0"/>
          </a:p>
          <a:p>
            <a:pPr marL="0" indent="0">
              <a:buNone/>
            </a:pPr>
            <a:endParaRPr lang="da-DK" sz="3200" dirty="0"/>
          </a:p>
          <a:p>
            <a:pPr marL="0" indent="0">
              <a:buNone/>
            </a:pPr>
            <a:endParaRPr lang="da-DK" sz="3200" dirty="0" smtClean="0"/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80055701"/>
              </p:ext>
            </p:extLst>
          </p:nvPr>
        </p:nvGraphicFramePr>
        <p:xfrm>
          <a:off x="2086198" y="1543914"/>
          <a:ext cx="8128000" cy="439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Billed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 smtClean="0"/>
              <a:t>Organisationsforhandlinger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85544"/>
            <a:ext cx="10623997" cy="38558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a-DK" sz="3200" b="1" dirty="0" smtClean="0"/>
          </a:p>
          <a:p>
            <a:r>
              <a:rPr lang="da-DK" sz="3200" dirty="0" smtClean="0"/>
              <a:t>Gennemføres inden 18. maj – kan udsættes efter gensidig aftale mellem LC og Moderniseringsstyrelsen </a:t>
            </a:r>
          </a:p>
          <a:p>
            <a:r>
              <a:rPr lang="da-DK" sz="3200" dirty="0" smtClean="0"/>
              <a:t>Ved ingen aftale ved forhandlinger inden 18. maj overføres de 0,23 % til generelle lønstigninger </a:t>
            </a:r>
          </a:p>
          <a:p>
            <a:r>
              <a:rPr lang="da-DK" sz="3200" dirty="0" smtClean="0"/>
              <a:t>Ved ingen aftale om udsættelse overføres de 0,23 % til generelle lønstigninger</a:t>
            </a:r>
          </a:p>
          <a:p>
            <a:r>
              <a:rPr lang="da-DK" sz="3200" dirty="0" smtClean="0"/>
              <a:t>Såfremt der indgås en aftale inden 18. maj, indgår denne aftale – sammen med det generelle CFU-forlig – som del af det samlede forlig, der skal til afstemning</a:t>
            </a:r>
          </a:p>
          <a:p>
            <a:endParaRPr lang="da-DK" sz="3200" dirty="0" smtClean="0"/>
          </a:p>
          <a:p>
            <a:pPr marL="0" indent="0">
              <a:buNone/>
            </a:pPr>
            <a:endParaRPr lang="da-DK" sz="3200" dirty="0"/>
          </a:p>
          <a:p>
            <a:pPr marL="0" indent="0">
              <a:buNone/>
            </a:pPr>
            <a:endParaRPr lang="da-DK" sz="3200" dirty="0" smtClean="0"/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 smtClean="0"/>
              <a:t> Afstemning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041448"/>
            <a:ext cx="10623997" cy="36999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3200" b="1" dirty="0" smtClean="0"/>
          </a:p>
          <a:p>
            <a:r>
              <a:rPr lang="da-DK" sz="3200" dirty="0" smtClean="0"/>
              <a:t>Medlemmer af FSL skal tage stilling til det samlede forlig på CFU-området (statens område)</a:t>
            </a:r>
          </a:p>
          <a:p>
            <a:r>
              <a:rPr lang="da-DK" sz="3200" dirty="0" err="1" smtClean="0"/>
              <a:t>FSL’s</a:t>
            </a:r>
            <a:r>
              <a:rPr lang="da-DK" sz="3200" dirty="0" smtClean="0"/>
              <a:t> stemmetal indgår i en samlet afstemning blandt medlemmerne i LC på det statslige område, hvor de største udover FSL er Uddannelsesforbundet, Handelsskolernes Lærerforening og DLF på statens område</a:t>
            </a:r>
            <a:endParaRPr lang="da-DK" sz="3200" dirty="0" smtClean="0">
              <a:solidFill>
                <a:schemeClr val="accent2"/>
              </a:solidFill>
            </a:endParaRPr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b="1" dirty="0"/>
              <a:t>Disposition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690688"/>
            <a:ext cx="10623997" cy="435461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da-DK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da-DK" sz="4400" dirty="0" smtClean="0"/>
              <a:t>Sammenfatning af CFU-resultatet 2018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4400" dirty="0"/>
              <a:t>Hvad så nu – den nærmeste fremtid?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4400" dirty="0" smtClean="0"/>
              <a:t>Ordet er frit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4400" dirty="0" smtClean="0"/>
              <a:t>Tak for nu</a:t>
            </a:r>
            <a:endParaRPr lang="da-DK" sz="4000" dirty="0"/>
          </a:p>
          <a:p>
            <a:pPr marL="457200" lvl="1" indent="0">
              <a:buNone/>
            </a:pPr>
            <a:endParaRPr lang="da-DK" sz="3200" dirty="0"/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 smtClean="0"/>
              <a:t> Afstemning </a:t>
            </a:r>
            <a:r>
              <a:rPr lang="da-DK" sz="2800" b="1" dirty="0" smtClean="0"/>
              <a:t>FORTSAT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671515"/>
            <a:ext cx="10623997" cy="32931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3200" b="1" dirty="0" smtClean="0"/>
          </a:p>
          <a:p>
            <a:r>
              <a:rPr lang="da-DK" sz="3200" dirty="0" smtClean="0"/>
              <a:t>Afstemningen åbner 23. maj kl. 12.00</a:t>
            </a:r>
            <a:endParaRPr lang="da-DK" sz="3200" dirty="0" smtClean="0">
              <a:solidFill>
                <a:schemeClr val="accent2"/>
              </a:solidFill>
            </a:endParaRPr>
          </a:p>
          <a:p>
            <a:r>
              <a:rPr lang="da-DK" sz="3200" dirty="0" smtClean="0"/>
              <a:t>Afstemningen slutter 3. juni kl. 12.00</a:t>
            </a:r>
            <a:endParaRPr lang="da-DK" sz="3200" dirty="0" smtClean="0">
              <a:solidFill>
                <a:schemeClr val="accent2"/>
              </a:solidFill>
            </a:endParaRPr>
          </a:p>
          <a:p>
            <a:r>
              <a:rPr lang="da-DK" sz="3200" dirty="0" smtClean="0"/>
              <a:t>Afstemningen foregår elektronisk</a:t>
            </a:r>
          </a:p>
          <a:p>
            <a:r>
              <a:rPr lang="da-DK" sz="3200" dirty="0" smtClean="0"/>
              <a:t>FSL overgiver afstemningsresultat (stemmetal) til LC senest den 3. juni kl. 16</a:t>
            </a:r>
            <a:endParaRPr lang="da-DK" sz="3200" dirty="0" smtClean="0">
              <a:solidFill>
                <a:schemeClr val="accent2"/>
              </a:solidFill>
            </a:endParaRPr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 smtClean="0"/>
              <a:t> Afstemning </a:t>
            </a:r>
            <a:r>
              <a:rPr lang="da-DK" sz="2800" b="1" dirty="0" smtClean="0"/>
              <a:t>FORTSAT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314933"/>
            <a:ext cx="10623997" cy="3293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500" b="1" dirty="0" smtClean="0"/>
              <a:t>Hvordan kommer afstemningen til at foregå?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3200" dirty="0" smtClean="0"/>
              <a:t>Du modtager en stemmekode 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3200" dirty="0" smtClean="0"/>
              <a:t>Via </a:t>
            </a:r>
            <a:r>
              <a:rPr lang="da-DK" sz="3200" dirty="0" err="1" smtClean="0"/>
              <a:t>FSL’s</a:t>
            </a:r>
            <a:r>
              <a:rPr lang="da-DK" sz="3200" dirty="0" smtClean="0"/>
              <a:t> hjemmeside ledes du ind på afstemningsside, hvor du </a:t>
            </a:r>
            <a:r>
              <a:rPr lang="da-DK" sz="3200" dirty="0" err="1" smtClean="0"/>
              <a:t>log’er</a:t>
            </a:r>
            <a:r>
              <a:rPr lang="da-DK" sz="3200" dirty="0" smtClean="0"/>
              <a:t> ind med </a:t>
            </a:r>
            <a:r>
              <a:rPr lang="da-DK" sz="3200" dirty="0" err="1" smtClean="0"/>
              <a:t>NemID</a:t>
            </a:r>
            <a:endParaRPr lang="da-DK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da-DK" sz="3200" dirty="0" smtClean="0"/>
              <a:t>Du stemmer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3200" dirty="0" smtClean="0"/>
              <a:t>Du får en bekræftelse på, at din stemme er afgivet</a:t>
            </a:r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 smtClean="0"/>
              <a:t>LC beslutter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314933"/>
            <a:ext cx="10623997" cy="3193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dirty="0" smtClean="0"/>
              <a:t>På møde den 4. juni beslutter Lærernes Centralorganisation, på baggrund af en politisk vurdering af afstemningsresultaterne, hvordan LC forholder sig til det samlede CFU-forlig</a:t>
            </a:r>
          </a:p>
          <a:p>
            <a:r>
              <a:rPr lang="da-DK" sz="3200" dirty="0" smtClean="0"/>
              <a:t>Stemmes ”</a:t>
            </a:r>
            <a:r>
              <a:rPr lang="da-DK" sz="3200" dirty="0" smtClean="0">
                <a:solidFill>
                  <a:srgbClr val="00B050"/>
                </a:solidFill>
              </a:rPr>
              <a:t>JA</a:t>
            </a:r>
            <a:r>
              <a:rPr lang="da-DK" sz="3200" dirty="0" smtClean="0"/>
              <a:t>”, har vi en ny overenskomst, der gælder med tilbagevirkende kraft fra 1. april 2018</a:t>
            </a:r>
          </a:p>
          <a:p>
            <a:r>
              <a:rPr lang="da-DK" sz="3200" dirty="0" smtClean="0"/>
              <a:t>Stemmes ”</a:t>
            </a:r>
            <a:r>
              <a:rPr lang="da-DK" sz="3200" dirty="0" smtClean="0">
                <a:solidFill>
                  <a:srgbClr val="FF0000"/>
                </a:solidFill>
              </a:rPr>
              <a:t>NEJ</a:t>
            </a:r>
            <a:r>
              <a:rPr lang="da-DK" sz="3200" dirty="0" smtClean="0"/>
              <a:t>”, er der konflikt fra den 11. juni 2018</a:t>
            </a:r>
          </a:p>
          <a:p>
            <a:pPr marL="0" indent="0">
              <a:buNone/>
            </a:pPr>
            <a:endParaRPr lang="da-DK" sz="3200" dirty="0" smtClean="0"/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8" y="365125"/>
            <a:ext cx="8720317" cy="4694527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691166" y="5149805"/>
            <a:ext cx="11500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 smtClean="0">
                <a:solidFill>
                  <a:srgbClr val="00B050"/>
                </a:solidFill>
              </a:rPr>
              <a:t>Hovedbestyrelsen i Frie Skolers Lærerforening anbefaler et ”ja” til forliget på statens område</a:t>
            </a:r>
            <a:endParaRPr lang="da-DK" dirty="0">
              <a:solidFill>
                <a:srgbClr val="00B050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908" y="1160718"/>
            <a:ext cx="2923542" cy="287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 smtClean="0"/>
              <a:t>Ordet er frit</a:t>
            </a:r>
            <a:endParaRPr lang="da-DK" b="1" dirty="0"/>
          </a:p>
        </p:txBody>
      </p:sp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29974" y="1827757"/>
            <a:ext cx="4415389" cy="3776615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82229" y="1086241"/>
            <a:ext cx="5801784" cy="4351338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8126569" y="978794"/>
            <a:ext cx="1249251" cy="940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>
            <a:off x="2962141" y="4675031"/>
            <a:ext cx="1725769" cy="10664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0" name="Tekstfelt 9"/>
          <p:cNvSpPr txBox="1"/>
          <p:nvPr/>
        </p:nvSpPr>
        <p:spPr>
          <a:xfrm>
            <a:off x="4572000" y="5208236"/>
            <a:ext cx="4636394" cy="4069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60926" y="81788"/>
            <a:ext cx="10515600" cy="1325563"/>
          </a:xfrm>
        </p:spPr>
        <p:txBody>
          <a:bodyPr/>
          <a:lstStyle/>
          <a:p>
            <a:r>
              <a:rPr lang="da-DK" b="1" dirty="0" smtClean="0"/>
              <a:t>Et lille flashback til tiden før påske …</a:t>
            </a:r>
            <a:endParaRPr lang="da-DK" b="1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619" y="1601903"/>
            <a:ext cx="7772400" cy="3971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kstfelt 11"/>
          <p:cNvSpPr txBox="1"/>
          <p:nvPr/>
        </p:nvSpPr>
        <p:spPr>
          <a:xfrm rot="21207907">
            <a:off x="198090" y="2372380"/>
            <a:ext cx="3786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 smtClean="0">
                <a:solidFill>
                  <a:srgbClr val="FF0000"/>
                </a:solidFill>
              </a:rPr>
              <a:t>Sådan var fronterne trukket op ift. ”de tre </a:t>
            </a:r>
          </a:p>
          <a:p>
            <a:pPr algn="ctr"/>
            <a:r>
              <a:rPr lang="da-DK" sz="3600" dirty="0" smtClean="0">
                <a:solidFill>
                  <a:srgbClr val="FF0000"/>
                </a:solidFill>
              </a:rPr>
              <a:t>store knaster”</a:t>
            </a:r>
            <a:endParaRPr lang="da-DK" sz="3600" dirty="0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250" y="55818"/>
            <a:ext cx="1353183" cy="13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ladsholder til indhold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3445" y="1358867"/>
            <a:ext cx="10277475" cy="3251770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1917258" y="4360361"/>
            <a:ext cx="8300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cs typeface="Times New Roman" panose="02020603050405020304" pitchFamily="18" charset="0"/>
              </a:rPr>
              <a:t>3-årig overenskomstperiode</a:t>
            </a:r>
          </a:p>
          <a:p>
            <a:pPr algn="ctr"/>
            <a:r>
              <a:rPr lang="da-DK" sz="3200" b="1" dirty="0" smtClean="0">
                <a:cs typeface="Times New Roman" panose="02020603050405020304" pitchFamily="18" charset="0"/>
              </a:rPr>
              <a:t>Fra 1. april 2018 – 31. marts 2021</a:t>
            </a:r>
            <a:endParaRPr lang="da-DK" b="1" dirty="0">
              <a:cs typeface="Times New Roman" panose="02020603050405020304" pitchFamily="18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824" y="224425"/>
            <a:ext cx="1494844" cy="1034407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1"/>
          <p:cNvSpPr txBox="1">
            <a:spLocks/>
          </p:cNvSpPr>
          <p:nvPr/>
        </p:nvSpPr>
        <p:spPr>
          <a:xfrm>
            <a:off x="838200" y="270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/>
              <a:t>Samlet økonomisk ramme (8,1 %)</a:t>
            </a:r>
            <a:endParaRPr lang="da-DK" b="1" dirty="0"/>
          </a:p>
        </p:txBody>
      </p:sp>
      <p:sp>
        <p:nvSpPr>
          <p:cNvPr id="10" name="Pladsholder til indhold 2"/>
          <p:cNvSpPr txBox="1">
            <a:spLocks/>
          </p:cNvSpPr>
          <p:nvPr/>
        </p:nvSpPr>
        <p:spPr>
          <a:xfrm>
            <a:off x="874689" y="197802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b="1" dirty="0" smtClean="0"/>
              <a:t>Den samlede økonomiske ramme for aftaleperioden udgør 8,1 %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800" dirty="0" smtClean="0"/>
          </a:p>
          <a:p>
            <a:r>
              <a:rPr lang="da-DK" dirty="0" smtClean="0"/>
              <a:t>Generelle lønstigninger					5,60 %	</a:t>
            </a:r>
          </a:p>
          <a:p>
            <a:r>
              <a:rPr lang="da-DK" dirty="0" smtClean="0"/>
              <a:t>Skøn for udmøntning fra reguleringsordning	0,47 %	</a:t>
            </a:r>
            <a:r>
              <a:rPr lang="da-DK" i="1" dirty="0" smtClean="0"/>
              <a:t>6,07 %</a:t>
            </a:r>
          </a:p>
          <a:p>
            <a:r>
              <a:rPr lang="da-DK" dirty="0" smtClean="0"/>
              <a:t>Reststigning (bl.a. forventet udmøntet lokalløn)	1,50 %	</a:t>
            </a:r>
            <a:r>
              <a:rPr lang="da-DK" i="1" dirty="0" smtClean="0"/>
              <a:t>7,57 %</a:t>
            </a:r>
          </a:p>
          <a:p>
            <a:r>
              <a:rPr lang="da-DK" dirty="0" smtClean="0"/>
              <a:t>Pulje til organisationsforhandlinger			0,23 %	</a:t>
            </a:r>
            <a:r>
              <a:rPr lang="da-DK" i="1" dirty="0" smtClean="0"/>
              <a:t>7,80 %</a:t>
            </a:r>
          </a:p>
          <a:p>
            <a:r>
              <a:rPr lang="da-DK" dirty="0" smtClean="0"/>
              <a:t>Puljer og andre formål </a:t>
            </a:r>
            <a:r>
              <a:rPr lang="da-DK" dirty="0"/>
              <a:t>	</a:t>
            </a:r>
            <a:r>
              <a:rPr lang="da-DK" dirty="0" smtClean="0"/>
              <a:t>				0,30 %	</a:t>
            </a:r>
            <a:r>
              <a:rPr lang="da-DK" i="1" dirty="0" smtClean="0"/>
              <a:t>8,10 %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824" y="224425"/>
            <a:ext cx="1494844" cy="1034407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58" y="13201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dsholder til ind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 smtClean="0"/>
              <a:t>Generelle lønstigninger og skøn for regulering</a:t>
            </a:r>
          </a:p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2000" dirty="0" smtClean="0"/>
              <a:t>*Konkret beregnet</a:t>
            </a:r>
            <a:endParaRPr lang="da-DK" dirty="0" smtClean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Løn (5,60 % + 0,47 %)</a:t>
            </a:r>
            <a:endParaRPr lang="da-DK" b="1" dirty="0"/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9162"/>
              </p:ext>
            </p:extLst>
          </p:nvPr>
        </p:nvGraphicFramePr>
        <p:xfrm>
          <a:off x="838738" y="2298415"/>
          <a:ext cx="10934162" cy="305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350">
                  <a:extLst>
                    <a:ext uri="{9D8B030D-6E8A-4147-A177-3AD203B41FA5}">
                      <a16:colId xmlns:a16="http://schemas.microsoft.com/office/drawing/2014/main" xmlns="" val="344556185"/>
                    </a:ext>
                  </a:extLst>
                </a:gridCol>
                <a:gridCol w="1129339">
                  <a:extLst>
                    <a:ext uri="{9D8B030D-6E8A-4147-A177-3AD203B41FA5}">
                      <a16:colId xmlns:a16="http://schemas.microsoft.com/office/drawing/2014/main" xmlns="" val="3269495931"/>
                    </a:ext>
                  </a:extLst>
                </a:gridCol>
                <a:gridCol w="1129339">
                  <a:extLst>
                    <a:ext uri="{9D8B030D-6E8A-4147-A177-3AD203B41FA5}">
                      <a16:colId xmlns:a16="http://schemas.microsoft.com/office/drawing/2014/main" xmlns="" val="4140827894"/>
                    </a:ext>
                  </a:extLst>
                </a:gridCol>
                <a:gridCol w="1129339">
                  <a:extLst>
                    <a:ext uri="{9D8B030D-6E8A-4147-A177-3AD203B41FA5}">
                      <a16:colId xmlns:a16="http://schemas.microsoft.com/office/drawing/2014/main" xmlns="" val="3225939686"/>
                    </a:ext>
                  </a:extLst>
                </a:gridCol>
                <a:gridCol w="1129339">
                  <a:extLst>
                    <a:ext uri="{9D8B030D-6E8A-4147-A177-3AD203B41FA5}">
                      <a16:colId xmlns:a16="http://schemas.microsoft.com/office/drawing/2014/main" xmlns="" val="1396375222"/>
                    </a:ext>
                  </a:extLst>
                </a:gridCol>
                <a:gridCol w="1129339">
                  <a:extLst>
                    <a:ext uri="{9D8B030D-6E8A-4147-A177-3AD203B41FA5}">
                      <a16:colId xmlns:a16="http://schemas.microsoft.com/office/drawing/2014/main" xmlns="" val="171016937"/>
                    </a:ext>
                  </a:extLst>
                </a:gridCol>
                <a:gridCol w="1129339">
                  <a:extLst>
                    <a:ext uri="{9D8B030D-6E8A-4147-A177-3AD203B41FA5}">
                      <a16:colId xmlns:a16="http://schemas.microsoft.com/office/drawing/2014/main" xmlns="" val="1902263905"/>
                    </a:ext>
                  </a:extLst>
                </a:gridCol>
                <a:gridCol w="1129339">
                  <a:extLst>
                    <a:ext uri="{9D8B030D-6E8A-4147-A177-3AD203B41FA5}">
                      <a16:colId xmlns:a16="http://schemas.microsoft.com/office/drawing/2014/main" xmlns="" val="3552150800"/>
                    </a:ext>
                  </a:extLst>
                </a:gridCol>
                <a:gridCol w="881439">
                  <a:extLst>
                    <a:ext uri="{9D8B030D-6E8A-4147-A177-3AD203B41FA5}">
                      <a16:colId xmlns:a16="http://schemas.microsoft.com/office/drawing/2014/main" xmlns="" val="2211035675"/>
                    </a:ext>
                  </a:extLst>
                </a:gridCol>
              </a:tblGrid>
              <a:tr h="666438">
                <a:tc>
                  <a:txBody>
                    <a:bodyPr/>
                    <a:lstStyle/>
                    <a:p>
                      <a:r>
                        <a:rPr lang="da-DK" b="1" dirty="0" smtClean="0"/>
                        <a:t>Udmøntning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1.4.2018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1.10.2018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1.4.2019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1.10.2019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1.4.2020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1.10.2020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1.2.2021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I alt</a:t>
                      </a:r>
                      <a:endParaRPr lang="da-DK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2762364"/>
                  </a:ext>
                </a:extLst>
              </a:tr>
              <a:tr h="666438">
                <a:tc>
                  <a:txBody>
                    <a:bodyPr/>
                    <a:lstStyle/>
                    <a:p>
                      <a:r>
                        <a:rPr lang="da-DK" dirty="0" smtClean="0"/>
                        <a:t>Generelle lønstigninger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0,80 %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0,50 %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1,30 %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0,86 %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1,46 %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0,68 %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5,60 %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9846042"/>
                  </a:ext>
                </a:extLst>
              </a:tr>
              <a:tr h="666438">
                <a:tc>
                  <a:txBody>
                    <a:bodyPr/>
                    <a:lstStyle/>
                    <a:p>
                      <a:r>
                        <a:rPr lang="da-DK" dirty="0" smtClean="0"/>
                        <a:t>Reguleringsordning (skøn)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0,33</a:t>
                      </a:r>
                      <a:r>
                        <a:rPr lang="da-DK" baseline="0" dirty="0" smtClean="0"/>
                        <a:t> %*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0,02 %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0,02 %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0,10 %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0,47 %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6255443"/>
                  </a:ext>
                </a:extLst>
              </a:tr>
              <a:tr h="526493">
                <a:tc>
                  <a:txBody>
                    <a:bodyPr/>
                    <a:lstStyle/>
                    <a:p>
                      <a:r>
                        <a:rPr lang="da-DK" b="1" dirty="0" smtClean="0"/>
                        <a:t>I alt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1,13 %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0,50</a:t>
                      </a:r>
                      <a:r>
                        <a:rPr lang="da-DK" baseline="0" dirty="0" smtClean="0"/>
                        <a:t>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1,32 %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0,86 %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1,48 %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0,0 %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/>
                        <a:t>0,78 %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b="1" dirty="0" smtClean="0"/>
                        <a:t>6,07 %</a:t>
                      </a:r>
                      <a:endParaRPr lang="da-DK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177458"/>
                  </a:ext>
                </a:extLst>
              </a:tr>
              <a:tr h="526493">
                <a:tc>
                  <a:txBody>
                    <a:bodyPr/>
                    <a:lstStyle/>
                    <a:p>
                      <a:r>
                        <a:rPr lang="da-DK" b="0" dirty="0" smtClean="0"/>
                        <a:t>Prisudvikling</a:t>
                      </a:r>
                      <a:endParaRPr lang="da-DK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b="0" dirty="0" smtClean="0"/>
                        <a:t>4,90 %</a:t>
                      </a:r>
                      <a:endParaRPr lang="da-DK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1946620"/>
                  </a:ext>
                </a:extLst>
              </a:tr>
            </a:tbl>
          </a:graphicData>
        </a:graphic>
      </p:graphicFrame>
      <p:pic>
        <p:nvPicPr>
          <p:cNvPr id="13" name="Bille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0508" y="31548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1"/>
          <p:cNvSpPr txBox="1">
            <a:spLocks/>
          </p:cNvSpPr>
          <p:nvPr/>
        </p:nvSpPr>
        <p:spPr>
          <a:xfrm>
            <a:off x="838200" y="270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/>
              <a:t>Løn </a:t>
            </a:r>
            <a:r>
              <a:rPr lang="da-DK" sz="2800" b="1" dirty="0" smtClean="0"/>
              <a:t>REGULERINGSORDNINGEN</a:t>
            </a:r>
            <a:endParaRPr lang="da-DK" b="1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"/>
          </p:nvPr>
        </p:nvSpPr>
        <p:spPr>
          <a:xfrm>
            <a:off x="1513267" y="2113740"/>
            <a:ext cx="9165465" cy="4351338"/>
          </a:xfrm>
        </p:spPr>
        <p:txBody>
          <a:bodyPr/>
          <a:lstStyle/>
          <a:p>
            <a:pPr marL="0" indent="0">
              <a:buNone/>
            </a:pPr>
            <a:r>
              <a:rPr lang="da-DK" sz="3600" b="1" dirty="0" smtClean="0"/>
              <a:t>Reguleringsordningen – en markant forbedring</a:t>
            </a:r>
          </a:p>
          <a:p>
            <a:pPr marL="0" indent="0">
              <a:buNone/>
            </a:pPr>
            <a:endParaRPr lang="da-DK" sz="1400" dirty="0" smtClean="0"/>
          </a:p>
          <a:p>
            <a:r>
              <a:rPr lang="da-DK" sz="3600" dirty="0"/>
              <a:t>S</a:t>
            </a:r>
            <a:r>
              <a:rPr lang="da-DK" sz="3600" dirty="0" smtClean="0"/>
              <a:t>ymmetrisk ordning</a:t>
            </a:r>
          </a:p>
          <a:p>
            <a:r>
              <a:rPr lang="da-DK" sz="3600" dirty="0" smtClean="0"/>
              <a:t>Farvel til </a:t>
            </a:r>
            <a:r>
              <a:rPr lang="da-DK" sz="3600" dirty="0" err="1" smtClean="0"/>
              <a:t>privatlønsværnet</a:t>
            </a:r>
            <a:endParaRPr lang="da-DK" sz="3600" dirty="0" smtClean="0"/>
          </a:p>
          <a:p>
            <a:r>
              <a:rPr lang="da-DK" sz="3600" dirty="0" smtClean="0"/>
              <a:t>Regulering 80 / 80 ift. det private område</a:t>
            </a:r>
          </a:p>
          <a:p>
            <a:pPr marL="0" indent="0">
              <a:buNone/>
            </a:pPr>
            <a:endParaRPr lang="da-DK" b="1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1458" y="71637"/>
            <a:ext cx="1704975" cy="1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SL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46" y="5741442"/>
            <a:ext cx="2985612" cy="840840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1917258" y="6349169"/>
            <a:ext cx="6917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dsholder til indhold 2"/>
          <p:cNvSpPr>
            <a:spLocks noGrp="1"/>
          </p:cNvSpPr>
          <p:nvPr>
            <p:ph idx="1"/>
          </p:nvPr>
        </p:nvSpPr>
        <p:spPr>
          <a:xfrm>
            <a:off x="838200" y="1558942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 smtClean="0"/>
              <a:t>Reststigning</a:t>
            </a:r>
            <a:r>
              <a:rPr lang="da-DK" dirty="0" smtClean="0"/>
              <a:t>: Udgøres primært af den forventning til udmøntning af ny løn (lokalløn), der indgår som del af den samlede økonomiske ramme</a:t>
            </a:r>
          </a:p>
          <a:p>
            <a:pPr marL="0" indent="0">
              <a:buNone/>
            </a:pPr>
            <a:endParaRPr lang="da-DK" b="1" i="1" dirty="0"/>
          </a:p>
          <a:p>
            <a:pPr marL="0" indent="0">
              <a:buNone/>
            </a:pPr>
            <a:endParaRPr lang="da-DK" b="1" i="1" dirty="0" smtClean="0"/>
          </a:p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sz="1100" b="1" dirty="0" smtClean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838200" y="285068"/>
            <a:ext cx="10515600" cy="1325563"/>
          </a:xfrm>
        </p:spPr>
        <p:txBody>
          <a:bodyPr/>
          <a:lstStyle/>
          <a:p>
            <a:r>
              <a:rPr lang="da-DK" b="1" dirty="0" smtClean="0"/>
              <a:t>Løn (</a:t>
            </a:r>
            <a:r>
              <a:rPr lang="da-DK" b="1" dirty="0" smtClean="0">
                <a:solidFill>
                  <a:schemeClr val="bg1">
                    <a:lumMod val="75000"/>
                  </a:schemeClr>
                </a:solidFill>
              </a:rPr>
              <a:t>5,60 % + 0,47 %</a:t>
            </a:r>
            <a:r>
              <a:rPr lang="da-DK" b="1" dirty="0" smtClean="0"/>
              <a:t> + 1,50 %)</a:t>
            </a:r>
            <a:endParaRPr lang="da-DK" b="1" dirty="0"/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250198"/>
              </p:ext>
            </p:extLst>
          </p:nvPr>
        </p:nvGraphicFramePr>
        <p:xfrm>
          <a:off x="838200" y="2507659"/>
          <a:ext cx="10934162" cy="305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350">
                  <a:extLst>
                    <a:ext uri="{9D8B030D-6E8A-4147-A177-3AD203B41FA5}">
                      <a16:colId xmlns:a16="http://schemas.microsoft.com/office/drawing/2014/main" xmlns="" val="344556185"/>
                    </a:ext>
                  </a:extLst>
                </a:gridCol>
                <a:gridCol w="1129339">
                  <a:extLst>
                    <a:ext uri="{9D8B030D-6E8A-4147-A177-3AD203B41FA5}">
                      <a16:colId xmlns:a16="http://schemas.microsoft.com/office/drawing/2014/main" xmlns="" val="3269495931"/>
                    </a:ext>
                  </a:extLst>
                </a:gridCol>
                <a:gridCol w="1129339">
                  <a:extLst>
                    <a:ext uri="{9D8B030D-6E8A-4147-A177-3AD203B41FA5}">
                      <a16:colId xmlns:a16="http://schemas.microsoft.com/office/drawing/2014/main" xmlns="" val="4140827894"/>
                    </a:ext>
                  </a:extLst>
                </a:gridCol>
                <a:gridCol w="1129339">
                  <a:extLst>
                    <a:ext uri="{9D8B030D-6E8A-4147-A177-3AD203B41FA5}">
                      <a16:colId xmlns:a16="http://schemas.microsoft.com/office/drawing/2014/main" xmlns="" val="3225939686"/>
                    </a:ext>
                  </a:extLst>
                </a:gridCol>
                <a:gridCol w="1129339">
                  <a:extLst>
                    <a:ext uri="{9D8B030D-6E8A-4147-A177-3AD203B41FA5}">
                      <a16:colId xmlns:a16="http://schemas.microsoft.com/office/drawing/2014/main" xmlns="" val="1396375222"/>
                    </a:ext>
                  </a:extLst>
                </a:gridCol>
                <a:gridCol w="1129339">
                  <a:extLst>
                    <a:ext uri="{9D8B030D-6E8A-4147-A177-3AD203B41FA5}">
                      <a16:colId xmlns:a16="http://schemas.microsoft.com/office/drawing/2014/main" xmlns="" val="171016937"/>
                    </a:ext>
                  </a:extLst>
                </a:gridCol>
                <a:gridCol w="1129339">
                  <a:extLst>
                    <a:ext uri="{9D8B030D-6E8A-4147-A177-3AD203B41FA5}">
                      <a16:colId xmlns:a16="http://schemas.microsoft.com/office/drawing/2014/main" xmlns="" val="1902263905"/>
                    </a:ext>
                  </a:extLst>
                </a:gridCol>
                <a:gridCol w="1129339">
                  <a:extLst>
                    <a:ext uri="{9D8B030D-6E8A-4147-A177-3AD203B41FA5}">
                      <a16:colId xmlns:a16="http://schemas.microsoft.com/office/drawing/2014/main" xmlns="" val="3552150800"/>
                    </a:ext>
                  </a:extLst>
                </a:gridCol>
                <a:gridCol w="881439">
                  <a:extLst>
                    <a:ext uri="{9D8B030D-6E8A-4147-A177-3AD203B41FA5}">
                      <a16:colId xmlns:a16="http://schemas.microsoft.com/office/drawing/2014/main" xmlns="" val="2211035675"/>
                    </a:ext>
                  </a:extLst>
                </a:gridCol>
              </a:tblGrid>
              <a:tr h="666438">
                <a:tc>
                  <a:txBody>
                    <a:bodyPr/>
                    <a:lstStyle/>
                    <a:p>
                      <a:r>
                        <a:rPr lang="da-DK" b="1" dirty="0" smtClean="0"/>
                        <a:t>Udmøntning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1.4.2018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1.10.2018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1.4.2019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1.10.2019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1.4.2020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1.10.2020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1.2.2021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I alt</a:t>
                      </a:r>
                      <a:endParaRPr lang="da-DK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2762364"/>
                  </a:ext>
                </a:extLst>
              </a:tr>
              <a:tr h="666438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Generelle lønstigninger</a:t>
                      </a:r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0,80 %</a:t>
                      </a:r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0,50 %</a:t>
                      </a:r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1,30 %</a:t>
                      </a:r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0,86 %</a:t>
                      </a:r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1,46 %</a:t>
                      </a:r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0,68 %</a:t>
                      </a:r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5,60 %</a:t>
                      </a:r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9846042"/>
                  </a:ext>
                </a:extLst>
              </a:tr>
              <a:tr h="666438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Reguleringsordning (skøn)</a:t>
                      </a:r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0,33</a:t>
                      </a:r>
                      <a:r>
                        <a:rPr lang="da-DK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%</a:t>
                      </a:r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0,02 %</a:t>
                      </a:r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0,02 %</a:t>
                      </a:r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0,10 %</a:t>
                      </a:r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0,47 %</a:t>
                      </a:r>
                      <a:endParaRPr lang="da-DK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6255443"/>
                  </a:ext>
                </a:extLst>
              </a:tr>
              <a:tr h="526493">
                <a:tc>
                  <a:txBody>
                    <a:bodyPr/>
                    <a:lstStyle/>
                    <a:p>
                      <a:r>
                        <a:rPr lang="da-DK" b="1" i="0" dirty="0" smtClean="0"/>
                        <a:t>Reststigning</a:t>
                      </a:r>
                      <a:endParaRPr lang="da-DK" b="1" i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b="1" i="0" dirty="0" smtClean="0"/>
                        <a:t>0,50 %</a:t>
                      </a:r>
                      <a:endParaRPr lang="da-DK" b="1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b="1" i="0" dirty="0" smtClean="0"/>
                        <a:t>0,50</a:t>
                      </a:r>
                      <a:r>
                        <a:rPr lang="da-DK" b="1" i="0" baseline="0" dirty="0" smtClean="0"/>
                        <a:t> %</a:t>
                      </a:r>
                      <a:endParaRPr lang="da-DK" b="1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a-DK" b="1" i="0" dirty="0" smtClean="0"/>
                        <a:t>0,50 %</a:t>
                      </a:r>
                      <a:endParaRPr lang="da-DK" b="1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b="1" i="0" dirty="0" smtClean="0"/>
                        <a:t>1,50 %</a:t>
                      </a:r>
                      <a:endParaRPr lang="da-DK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0294094"/>
                  </a:ext>
                </a:extLst>
              </a:tr>
              <a:tr h="526493">
                <a:tc>
                  <a:txBody>
                    <a:bodyPr/>
                    <a:lstStyle/>
                    <a:p>
                      <a:r>
                        <a:rPr lang="da-DK" b="1" dirty="0" smtClean="0"/>
                        <a:t>I alt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b="1" dirty="0" smtClean="0"/>
                        <a:t>7,57 %</a:t>
                      </a:r>
                      <a:endParaRPr lang="da-DK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177458"/>
                  </a:ext>
                </a:extLst>
              </a:tr>
            </a:tbl>
          </a:graphicData>
        </a:graphic>
      </p:graphicFrame>
      <p:pic>
        <p:nvPicPr>
          <p:cNvPr id="12" name="Bille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132019"/>
            <a:ext cx="1410333" cy="13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1414</Words>
  <Application>Microsoft Office PowerPoint</Application>
  <PresentationFormat>Brugerdefineret</PresentationFormat>
  <Paragraphs>268</Paragraphs>
  <Slides>35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35</vt:i4>
      </vt:variant>
    </vt:vector>
  </HeadingPairs>
  <TitlesOfParts>
    <vt:vector size="36" baseType="lpstr">
      <vt:lpstr>Office-tema</vt:lpstr>
      <vt:lpstr>Orienteringsmøde om  OK18-resultatet</vt:lpstr>
      <vt:lpstr>PowerPoint-præsentation</vt:lpstr>
      <vt:lpstr>Disposition</vt:lpstr>
      <vt:lpstr>Et lille flashback til tiden før påske …</vt:lpstr>
      <vt:lpstr>PowerPoint-præsentation</vt:lpstr>
      <vt:lpstr>PowerPoint-præsentation</vt:lpstr>
      <vt:lpstr>Løn (5,60 % + 0,47 %)</vt:lpstr>
      <vt:lpstr>PowerPoint-præsentation</vt:lpstr>
      <vt:lpstr>Løn (5,60 % + 0,47 % + 1,50 %)</vt:lpstr>
      <vt:lpstr>Løn RESTSTIGNINGEN</vt:lpstr>
      <vt:lpstr>Organisationsforhandlinger (0,23 %)</vt:lpstr>
      <vt:lpstr>Betalt spisepause</vt:lpstr>
      <vt:lpstr>Arbejdstid </vt:lpstr>
      <vt:lpstr>Arbejdstid FORTSAT </vt:lpstr>
      <vt:lpstr>Arbejdstid FORTSAT </vt:lpstr>
      <vt:lpstr>Arbejdstid FORTSAT </vt:lpstr>
      <vt:lpstr>Arbejdstid FORTSAT </vt:lpstr>
      <vt:lpstr>Puljer og andre formål </vt:lpstr>
      <vt:lpstr>Puljer og andre formål FORTSAT </vt:lpstr>
      <vt:lpstr>Puljer og andre formål FORTSAT </vt:lpstr>
      <vt:lpstr>Puljer og andre formål FORTSAT </vt:lpstr>
      <vt:lpstr>Puljer og andre formål FORTSAT </vt:lpstr>
      <vt:lpstr>Puljer og andre formål FORTSAT </vt:lpstr>
      <vt:lpstr>Puljer og andre formål FORTSAT </vt:lpstr>
      <vt:lpstr>Puljer og andre formål FORTSAT </vt:lpstr>
      <vt:lpstr>Puljer og andre formål FORTSAT </vt:lpstr>
      <vt:lpstr>Hva’ så nu – den nærmeste fremtid?</vt:lpstr>
      <vt:lpstr>Organisationsforhandlinger</vt:lpstr>
      <vt:lpstr> Afstemning</vt:lpstr>
      <vt:lpstr> Afstemning FORTSAT</vt:lpstr>
      <vt:lpstr> Afstemning FORTSAT</vt:lpstr>
      <vt:lpstr>LC beslutter</vt:lpstr>
      <vt:lpstr>PowerPoint-præsentation</vt:lpstr>
      <vt:lpstr>Ordet er frit</vt:lpstr>
      <vt:lpstr>PowerPoint-præsentation</vt:lpstr>
    </vt:vector>
  </TitlesOfParts>
  <Company>Frie Skolers Lærerforening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</dc:title>
  <dc:creator>Josua Christensen</dc:creator>
  <cp:lastModifiedBy>Jesper Fjeldsted Christiansen</cp:lastModifiedBy>
  <cp:revision>206</cp:revision>
  <cp:lastPrinted>2017-03-03T11:38:30Z</cp:lastPrinted>
  <dcterms:created xsi:type="dcterms:W3CDTF">2017-03-03T07:16:15Z</dcterms:created>
  <dcterms:modified xsi:type="dcterms:W3CDTF">2018-05-07T09:09:14Z</dcterms:modified>
</cp:coreProperties>
</file>