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5" r:id="rId1"/>
    <p:sldMasterId id="2147483785" r:id="rId2"/>
    <p:sldMasterId id="2147483795" r:id="rId3"/>
    <p:sldMasterId id="2147483751" r:id="rId4"/>
    <p:sldMasterId id="2147483763" r:id="rId5"/>
    <p:sldMasterId id="2147483744" r:id="rId6"/>
  </p:sldMasterIdLst>
  <p:notesMasterIdLst>
    <p:notesMasterId r:id="rId15"/>
  </p:notesMasterIdLst>
  <p:handoutMasterIdLst>
    <p:handoutMasterId r:id="rId16"/>
  </p:handoutMasterIdLst>
  <p:sldIdLst>
    <p:sldId id="257" r:id="rId7"/>
    <p:sldId id="260" r:id="rId8"/>
    <p:sldId id="261" r:id="rId9"/>
    <p:sldId id="262" r:id="rId10"/>
    <p:sldId id="263" r:id="rId11"/>
    <p:sldId id="312" r:id="rId12"/>
    <p:sldId id="277" r:id="rId13"/>
    <p:sldId id="313" r:id="rId14"/>
  </p:sldIdLst>
  <p:sldSz cx="12192000" cy="6858000"/>
  <p:notesSz cx="6797675" cy="9926638"/>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boldItalic r:id="rId28"/>
    </p:embeddedFont>
    <p:embeddedFont>
      <p:font typeface="Montserrat Medium" panose="00000600000000000000" pitchFamily="2" charset="0"/>
      <p:regular r:id="rId29"/>
    </p:embeddedFont>
    <p:embeddedFont>
      <p:font typeface="Montserrat SemiBold" panose="020B0604020202020204" charset="0"/>
      <p:bold r:id="rId30"/>
      <p:boldItalic r:id="rId3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ne Langhoff Gøgsig" initials="RLG" lastIdx="1" clrIdx="0">
    <p:extLst>
      <p:ext uri="{19B8F6BF-5375-455C-9EA6-DF929625EA0E}">
        <p15:presenceInfo xmlns:p15="http://schemas.microsoft.com/office/powerpoint/2012/main" userId="S::rlg@fsl.dk::3bf94771-f33f-4351-9542-a5782bae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1B37"/>
    <a:srgbClr val="353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3" autoAdjust="0"/>
    <p:restoredTop sz="94660"/>
  </p:normalViewPr>
  <p:slideViewPr>
    <p:cSldViewPr snapToGrid="0">
      <p:cViewPr varScale="1">
        <p:scale>
          <a:sx n="55" d="100"/>
          <a:sy n="55" d="100"/>
        </p:scale>
        <p:origin x="691" y="38"/>
      </p:cViewPr>
      <p:guideLst/>
    </p:cSldViewPr>
  </p:slideViewPr>
  <p:notesTextViewPr>
    <p:cViewPr>
      <p:scale>
        <a:sx n="1" d="1"/>
        <a:sy n="1" d="1"/>
      </p:scale>
      <p:origin x="0" y="0"/>
    </p:cViewPr>
  </p:notesText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D6354-8856-460F-BEFF-6F9F2CF7918D}" type="doc">
      <dgm:prSet loTypeId="urn:microsoft.com/office/officeart/2005/8/layout/arrow5" loCatId="process" qsTypeId="urn:microsoft.com/office/officeart/2005/8/quickstyle/3d9" qsCatId="3D" csTypeId="urn:microsoft.com/office/officeart/2005/8/colors/accent1_2" csCatId="accent1" phldr="1"/>
      <dgm:spPr/>
      <dgm:t>
        <a:bodyPr/>
        <a:lstStyle/>
        <a:p>
          <a:endParaRPr lang="da-DK"/>
        </a:p>
      </dgm:t>
    </dgm:pt>
    <dgm:pt modelId="{C20CB100-6F03-4FAF-BC7D-160273DA510E}">
      <dgm:prSet phldrT="[Tekst]"/>
      <dgm:spPr/>
      <dgm:t>
        <a:bodyPr/>
        <a:lstStyle/>
        <a:p>
          <a:r>
            <a:rPr lang="da-DK"/>
            <a:t>Centralorganisationernes Fællesudvalg</a:t>
          </a:r>
        </a:p>
      </dgm:t>
    </dgm:pt>
    <dgm:pt modelId="{D67C2F02-6CC3-4746-8890-5654853BD2B7}" type="parTrans" cxnId="{72207D5B-A5DA-402B-BA8A-67A4019F5740}">
      <dgm:prSet/>
      <dgm:spPr/>
      <dgm:t>
        <a:bodyPr/>
        <a:lstStyle/>
        <a:p>
          <a:endParaRPr lang="da-DK"/>
        </a:p>
      </dgm:t>
    </dgm:pt>
    <dgm:pt modelId="{59974A96-D6DE-4C8C-8B6F-30633CE052CE}" type="sibTrans" cxnId="{72207D5B-A5DA-402B-BA8A-67A4019F5740}">
      <dgm:prSet/>
      <dgm:spPr/>
      <dgm:t>
        <a:bodyPr/>
        <a:lstStyle/>
        <a:p>
          <a:endParaRPr lang="da-DK"/>
        </a:p>
      </dgm:t>
    </dgm:pt>
    <dgm:pt modelId="{B3F3EA4C-6AEA-461B-ABEC-A5F96BD27176}">
      <dgm:prSet phldrT="[Tekst]"/>
      <dgm:spPr/>
      <dgm:t>
        <a:bodyPr/>
        <a:lstStyle/>
        <a:p>
          <a:r>
            <a:rPr lang="da-DK" dirty="0"/>
            <a:t>Skatteministeriet</a:t>
          </a:r>
        </a:p>
      </dgm:t>
    </dgm:pt>
    <dgm:pt modelId="{34457484-CCA2-4932-8B09-0AB23228CF82}" type="sibTrans" cxnId="{F092B7CE-B9C1-4F45-B7D8-91B238483478}">
      <dgm:prSet/>
      <dgm:spPr/>
      <dgm:t>
        <a:bodyPr/>
        <a:lstStyle/>
        <a:p>
          <a:endParaRPr lang="da-DK"/>
        </a:p>
      </dgm:t>
    </dgm:pt>
    <dgm:pt modelId="{426030E0-1011-4F42-A323-74F7FE351FE5}" type="parTrans" cxnId="{F092B7CE-B9C1-4F45-B7D8-91B238483478}">
      <dgm:prSet/>
      <dgm:spPr/>
      <dgm:t>
        <a:bodyPr/>
        <a:lstStyle/>
        <a:p>
          <a:endParaRPr lang="da-DK"/>
        </a:p>
      </dgm:t>
    </dgm:pt>
    <dgm:pt modelId="{7D3A969C-79BB-41B7-8D56-9E752F2F895B}" type="pres">
      <dgm:prSet presAssocID="{FE7D6354-8856-460F-BEFF-6F9F2CF7918D}" presName="diagram" presStyleCnt="0">
        <dgm:presLayoutVars>
          <dgm:dir/>
          <dgm:resizeHandles val="exact"/>
        </dgm:presLayoutVars>
      </dgm:prSet>
      <dgm:spPr/>
    </dgm:pt>
    <dgm:pt modelId="{B41FDE57-CA9A-4FA5-98DA-3DB1845B3E46}" type="pres">
      <dgm:prSet presAssocID="{B3F3EA4C-6AEA-461B-ABEC-A5F96BD27176}" presName="arrow" presStyleLbl="node1" presStyleIdx="0" presStyleCnt="2">
        <dgm:presLayoutVars>
          <dgm:bulletEnabled val="1"/>
        </dgm:presLayoutVars>
      </dgm:prSet>
      <dgm:spPr/>
    </dgm:pt>
    <dgm:pt modelId="{B45D5881-83BE-4758-8081-7391024D6E8A}" type="pres">
      <dgm:prSet presAssocID="{C20CB100-6F03-4FAF-BC7D-160273DA510E}" presName="arrow" presStyleLbl="node1" presStyleIdx="1" presStyleCnt="2">
        <dgm:presLayoutVars>
          <dgm:bulletEnabled val="1"/>
        </dgm:presLayoutVars>
      </dgm:prSet>
      <dgm:spPr/>
    </dgm:pt>
  </dgm:ptLst>
  <dgm:cxnLst>
    <dgm:cxn modelId="{8C545B40-B83D-4CC7-A6BE-87B6D67B3D90}" type="presOf" srcId="{B3F3EA4C-6AEA-461B-ABEC-A5F96BD27176}" destId="{B41FDE57-CA9A-4FA5-98DA-3DB1845B3E46}" srcOrd="0" destOrd="0" presId="urn:microsoft.com/office/officeart/2005/8/layout/arrow5"/>
    <dgm:cxn modelId="{72207D5B-A5DA-402B-BA8A-67A4019F5740}" srcId="{FE7D6354-8856-460F-BEFF-6F9F2CF7918D}" destId="{C20CB100-6F03-4FAF-BC7D-160273DA510E}" srcOrd="1" destOrd="0" parTransId="{D67C2F02-6CC3-4746-8890-5654853BD2B7}" sibTransId="{59974A96-D6DE-4C8C-8B6F-30633CE052CE}"/>
    <dgm:cxn modelId="{4E64B4A6-C35C-4D0F-B85C-80324E39BA22}" type="presOf" srcId="{FE7D6354-8856-460F-BEFF-6F9F2CF7918D}" destId="{7D3A969C-79BB-41B7-8D56-9E752F2F895B}" srcOrd="0" destOrd="0" presId="urn:microsoft.com/office/officeart/2005/8/layout/arrow5"/>
    <dgm:cxn modelId="{6D76D5BD-12DC-4B46-8FF4-E5D7AEFA44C2}" type="presOf" srcId="{C20CB100-6F03-4FAF-BC7D-160273DA510E}" destId="{B45D5881-83BE-4758-8081-7391024D6E8A}" srcOrd="0" destOrd="0" presId="urn:microsoft.com/office/officeart/2005/8/layout/arrow5"/>
    <dgm:cxn modelId="{F092B7CE-B9C1-4F45-B7D8-91B238483478}" srcId="{FE7D6354-8856-460F-BEFF-6F9F2CF7918D}" destId="{B3F3EA4C-6AEA-461B-ABEC-A5F96BD27176}" srcOrd="0" destOrd="0" parTransId="{426030E0-1011-4F42-A323-74F7FE351FE5}" sibTransId="{34457484-CCA2-4932-8B09-0AB23228CF82}"/>
    <dgm:cxn modelId="{476A80A1-6066-4028-A255-792FDF687853}" type="presParOf" srcId="{7D3A969C-79BB-41B7-8D56-9E752F2F895B}" destId="{B41FDE57-CA9A-4FA5-98DA-3DB1845B3E46}" srcOrd="0" destOrd="0" presId="urn:microsoft.com/office/officeart/2005/8/layout/arrow5"/>
    <dgm:cxn modelId="{734597F7-3712-407F-A5E1-281F7CC3B2A7}" type="presParOf" srcId="{7D3A969C-79BB-41B7-8D56-9E752F2F895B}" destId="{B45D5881-83BE-4758-8081-7391024D6E8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D6354-8856-460F-BEFF-6F9F2CF7918D}" type="doc">
      <dgm:prSet loTypeId="urn:microsoft.com/office/officeart/2005/8/layout/arrow5" loCatId="process" qsTypeId="urn:microsoft.com/office/officeart/2005/8/quickstyle/3d9" qsCatId="3D" csTypeId="urn:microsoft.com/office/officeart/2005/8/colors/accent1_2" csCatId="accent1" phldr="1"/>
      <dgm:spPr/>
      <dgm:t>
        <a:bodyPr/>
        <a:lstStyle/>
        <a:p>
          <a:endParaRPr lang="da-DK"/>
        </a:p>
      </dgm:t>
    </dgm:pt>
    <dgm:pt modelId="{7D3A969C-79BB-41B7-8D56-9E752F2F895B}" type="pres">
      <dgm:prSet presAssocID="{FE7D6354-8856-460F-BEFF-6F9F2CF7918D}" presName="diagram" presStyleCnt="0">
        <dgm:presLayoutVars>
          <dgm:dir/>
          <dgm:resizeHandles val="exact"/>
        </dgm:presLayoutVars>
      </dgm:prSet>
      <dgm:spPr/>
    </dgm:pt>
  </dgm:ptLst>
  <dgm:cxnLst>
    <dgm:cxn modelId="{4E64B4A6-C35C-4D0F-B85C-80324E39BA22}" type="presOf" srcId="{FE7D6354-8856-460F-BEFF-6F9F2CF7918D}" destId="{7D3A969C-79BB-41B7-8D56-9E752F2F895B}"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FDE57-CA9A-4FA5-98DA-3DB1845B3E46}">
      <dsp:nvSpPr>
        <dsp:cNvPr id="0" name=""/>
        <dsp:cNvSpPr/>
      </dsp:nvSpPr>
      <dsp:spPr>
        <a:xfrm rot="16200000">
          <a:off x="1763" y="744802"/>
          <a:ext cx="3929062" cy="3929062"/>
        </a:xfrm>
        <a:prstGeom prst="downArrow">
          <a:avLst>
            <a:gd name="adj1" fmla="val 50000"/>
            <a:gd name="adj2" fmla="val 3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da-DK" sz="2200" kern="1200" dirty="0"/>
            <a:t>Skatteministeriet</a:t>
          </a:r>
        </a:p>
      </dsp:txBody>
      <dsp:txXfrm rot="5400000">
        <a:off x="1764" y="1727067"/>
        <a:ext cx="3241476" cy="1964531"/>
      </dsp:txXfrm>
    </dsp:sp>
    <dsp:sp modelId="{B45D5881-83BE-4758-8081-7391024D6E8A}">
      <dsp:nvSpPr>
        <dsp:cNvPr id="0" name=""/>
        <dsp:cNvSpPr/>
      </dsp:nvSpPr>
      <dsp:spPr>
        <a:xfrm rot="5400000">
          <a:off x="4197174" y="744802"/>
          <a:ext cx="3929062" cy="3929062"/>
        </a:xfrm>
        <a:prstGeom prst="downArrow">
          <a:avLst>
            <a:gd name="adj1" fmla="val 50000"/>
            <a:gd name="adj2" fmla="val 3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da-DK" sz="2200" kern="1200"/>
            <a:t>Centralorganisationernes Fællesudvalg</a:t>
          </a:r>
        </a:p>
      </dsp:txBody>
      <dsp:txXfrm rot="-5400000">
        <a:off x="4884761" y="1727068"/>
        <a:ext cx="3241476" cy="1964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C1023A-1842-49C7-9132-75D659500D2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4" name="Footer Placeholder 3">
            <a:extLst>
              <a:ext uri="{FF2B5EF4-FFF2-40B4-BE49-F238E27FC236}">
                <a16:creationId xmlns:a16="http://schemas.microsoft.com/office/drawing/2014/main" id="{59D564D3-A518-47E7-86D6-86A91603277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C2FDBA57-3C28-4EA2-B482-092ADEC146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FCFCC8-FE97-4DB9-BA48-472E73F44A68}" type="slidenum">
              <a:rPr lang="da-DK" smtClean="0"/>
              <a:t>‹nr.›</a:t>
            </a:fld>
            <a:endParaRPr lang="da-DK"/>
          </a:p>
        </p:txBody>
      </p:sp>
    </p:spTree>
    <p:extLst>
      <p:ext uri="{BB962C8B-B14F-4D97-AF65-F5344CB8AC3E}">
        <p14:creationId xmlns:p14="http://schemas.microsoft.com/office/powerpoint/2010/main" val="92418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DC486A8-CD2B-4992-A304-21D65FD23BCA}" type="slidenum">
              <a:rPr lang="da-DK" smtClean="0"/>
              <a:t>‹nr.›</a:t>
            </a:fld>
            <a:endParaRPr lang="da-DK"/>
          </a:p>
        </p:txBody>
      </p:sp>
      <p:sp>
        <p:nvSpPr>
          <p:cNvPr id="8" name="Slide Image Placeholder 7">
            <a:extLst>
              <a:ext uri="{FF2B5EF4-FFF2-40B4-BE49-F238E27FC236}">
                <a16:creationId xmlns:a16="http://schemas.microsoft.com/office/drawing/2014/main" id="{F414068D-C1E8-4036-9093-FE2B65F06F6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9" name="Notes Placeholder 8">
            <a:extLst>
              <a:ext uri="{FF2B5EF4-FFF2-40B4-BE49-F238E27FC236}">
                <a16:creationId xmlns:a16="http://schemas.microsoft.com/office/drawing/2014/main" id="{9C89D662-71E1-44FE-88AF-478C460A89FE}"/>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 name="Header Placeholder 9">
            <a:extLst>
              <a:ext uri="{FF2B5EF4-FFF2-40B4-BE49-F238E27FC236}">
                <a16:creationId xmlns:a16="http://schemas.microsoft.com/office/drawing/2014/main" id="{6FBEF861-EAA7-4AC0-9A41-4FFE70505B3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Tree>
    <p:extLst>
      <p:ext uri="{BB962C8B-B14F-4D97-AF65-F5344CB8AC3E}">
        <p14:creationId xmlns:p14="http://schemas.microsoft.com/office/powerpoint/2010/main" val="203987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3</a:t>
            </a:fld>
            <a:endParaRPr lang="da-DK"/>
          </a:p>
        </p:txBody>
      </p:sp>
    </p:spTree>
    <p:extLst>
      <p:ext uri="{BB962C8B-B14F-4D97-AF65-F5344CB8AC3E}">
        <p14:creationId xmlns:p14="http://schemas.microsoft.com/office/powerpoint/2010/main" val="422104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4</a:t>
            </a:fld>
            <a:endParaRPr lang="da-DK"/>
          </a:p>
        </p:txBody>
      </p:sp>
    </p:spTree>
    <p:extLst>
      <p:ext uri="{BB962C8B-B14F-4D97-AF65-F5344CB8AC3E}">
        <p14:creationId xmlns:p14="http://schemas.microsoft.com/office/powerpoint/2010/main" val="82038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generelle lønstigninger samt skøn for reguleringsordning gennemgås. Reststigning og andre formål kommer på efterfølgende slides.</a:t>
            </a:r>
          </a:p>
          <a:p>
            <a:r>
              <a:rPr lang="da-DK" err="1"/>
              <a:t>Medst</a:t>
            </a:r>
            <a:r>
              <a:rPr lang="da-DK"/>
              <a:t>: Prisudvikling = generel lønstigning så realløn sikres. Reguleringsordning kan sikre yderligere stigninger.</a:t>
            </a:r>
          </a:p>
          <a:p>
            <a:r>
              <a:rPr lang="da-DK"/>
              <a:t>CFU: så høj udmøntning som muligt. </a:t>
            </a:r>
            <a:r>
              <a:rPr lang="da-DK" err="1"/>
              <a:t>Reg.ordn</a:t>
            </a:r>
            <a:r>
              <a:rPr lang="da-DK"/>
              <a:t>. Tilpasser løn til det øvrige </a:t>
            </a:r>
            <a:r>
              <a:rPr lang="da-DK" err="1"/>
              <a:t>arb.marked</a:t>
            </a:r>
            <a:r>
              <a:rPr lang="da-DK"/>
              <a:t>. </a:t>
            </a:r>
          </a:p>
          <a:p>
            <a:r>
              <a:rPr lang="da-DK"/>
              <a:t>Prisudvikling: DØR (Det Økonomiske Råd/De Økonomiske Vismænd)</a:t>
            </a:r>
          </a:p>
          <a:p>
            <a:endParaRPr lang="da-DK"/>
          </a:p>
          <a:p>
            <a:r>
              <a:rPr lang="da-DK" err="1"/>
              <a:t>Reg.ordning</a:t>
            </a:r>
            <a:r>
              <a:rPr lang="da-DK"/>
              <a:t> videreføres. Udmøntes april 2022 og 2023. Historisk har den givet pæne ekstra lønstigninger. De seneste 3 gange har den dog udmøntet negativt (2018: +0,33% 2019: -0,35% 2020: -0,56% 2021: -0,74%). Kommunalt har </a:t>
            </a:r>
            <a:r>
              <a:rPr lang="da-DK" err="1"/>
              <a:t>reg.ord</a:t>
            </a:r>
            <a:r>
              <a:rPr lang="da-DK"/>
              <a:t>. Givet 0,12% ekstra. På statens område har den samlet givet -1,32% i den seneste OK periode (skøn +0,47%). </a:t>
            </a:r>
          </a:p>
          <a:p>
            <a:endParaRPr lang="da-DK"/>
          </a:p>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5</a:t>
            </a:fld>
            <a:endParaRPr lang="da-DK"/>
          </a:p>
        </p:txBody>
      </p:sp>
    </p:spTree>
    <p:extLst>
      <p:ext uri="{BB962C8B-B14F-4D97-AF65-F5344CB8AC3E}">
        <p14:creationId xmlns:p14="http://schemas.microsoft.com/office/powerpoint/2010/main" val="335596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27022B8-4CA5-594E-A2CE-FF1C21B1385B}" type="slidenum">
              <a:rPr lang="da-DK" smtClean="0"/>
              <a:t>6</a:t>
            </a:fld>
            <a:endParaRPr lang="da-DK"/>
          </a:p>
        </p:txBody>
      </p:sp>
    </p:spTree>
    <p:extLst>
      <p:ext uri="{BB962C8B-B14F-4D97-AF65-F5344CB8AC3E}">
        <p14:creationId xmlns:p14="http://schemas.microsoft.com/office/powerpoint/2010/main" val="171202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7</a:t>
            </a:fld>
            <a:endParaRPr lang="da-DK"/>
          </a:p>
        </p:txBody>
      </p:sp>
    </p:spTree>
    <p:extLst>
      <p:ext uri="{BB962C8B-B14F-4D97-AF65-F5344CB8AC3E}">
        <p14:creationId xmlns:p14="http://schemas.microsoft.com/office/powerpoint/2010/main" val="180513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92910" y="1214438"/>
            <a:ext cx="873053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92910" y="3602038"/>
            <a:ext cx="87305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540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6040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604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8870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06-04-2021</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133854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36751"/>
            <a:ext cx="10515600" cy="2725724"/>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06137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5307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36664"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99330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1108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00760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39775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0012" y="1932167"/>
            <a:ext cx="6172200" cy="3936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87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52452"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524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2451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a:xfrm>
            <a:off x="838200" y="365125"/>
            <a:ext cx="9530301" cy="1400065"/>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a:xfrm>
            <a:off x="838198" y="1873332"/>
            <a:ext cx="1051560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785243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06-04-2021</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93682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28800"/>
            <a:ext cx="10521950" cy="2733675"/>
          </a:xfrm>
        </p:spPr>
        <p:txBody>
          <a:bodyPr anchor="b"/>
          <a:lstStyle>
            <a:lvl1pPr>
              <a:defRPr sz="6000"/>
            </a:lvl1p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45736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90464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52567"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796995"/>
            <a:ext cx="5157787" cy="6669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796996"/>
            <a:ext cx="5180012" cy="6669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84174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724300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87166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1971923"/>
            <a:ext cx="6169024" cy="38891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91113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3188" y="1892410"/>
            <a:ext cx="6169024" cy="3968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42841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807322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23894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979875"/>
            <a:ext cx="10323830" cy="2582600"/>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3238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55808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8711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91041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52394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02716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334404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849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64255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8991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30706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40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a:xfrm>
            <a:off x="838200" y="365125"/>
            <a:ext cx="9482593" cy="1325563"/>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a:xfrm>
            <a:off x="8610600" y="6356350"/>
            <a:ext cx="2743200" cy="365125"/>
          </a:xfrm>
        </p:spPr>
        <p:txBody>
          <a:bodyPr/>
          <a:lstStyle/>
          <a:p>
            <a:fld id="{2B0F63F4-1C2C-4DD0-B52F-D6D0073221B4}" type="slidenum">
              <a:rPr lang="da-DK" smtClean="0"/>
              <a:t>‹nr.›</a:t>
            </a:fld>
            <a:endParaRPr lang="da-DK" dirty="0"/>
          </a:p>
        </p:txBody>
      </p:sp>
    </p:spTree>
    <p:extLst>
      <p:ext uri="{BB962C8B-B14F-4D97-AF65-F5344CB8AC3E}">
        <p14:creationId xmlns:p14="http://schemas.microsoft.com/office/powerpoint/2010/main" val="2863248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80509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89654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9751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27159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027050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46529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2997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73069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150802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7368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9504859"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6612" y="1857374"/>
            <a:ext cx="5183189" cy="6524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8001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857375"/>
            <a:ext cx="5180012"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43789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endParaRPr lang="da-DK" dirty="0"/>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endParaRPr lang="da-DK" dirty="0"/>
          </a:p>
        </p:txBody>
      </p:sp>
    </p:spTree>
    <p:extLst>
      <p:ext uri="{BB962C8B-B14F-4D97-AF65-F5344CB8AC3E}">
        <p14:creationId xmlns:p14="http://schemas.microsoft.com/office/powerpoint/2010/main" val="3689035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dirty="0"/>
              <a:t>Click to edit Master title style</a:t>
            </a:r>
            <a:endParaRPr lang="da-DK" dirty="0"/>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06-04-2021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3757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a:xfrm>
            <a:off x="838200" y="365125"/>
            <a:ext cx="9546203" cy="1325563"/>
          </a:xfrm>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67956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9530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2049462"/>
            <a:ext cx="6169024"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53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2049462"/>
            <a:ext cx="6169024"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06-04-2021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4222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9498496"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9" name="Picture 8" descr="A close up of a sign&#10;&#10;Description automatically generated">
            <a:extLst>
              <a:ext uri="{FF2B5EF4-FFF2-40B4-BE49-F238E27FC236}">
                <a16:creationId xmlns:a16="http://schemas.microsoft.com/office/drawing/2014/main" id="{899A1066-A065-453B-A15D-9C98A9DB937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6856708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1B3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06-04-2021</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15262588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53F4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06-04-2021</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80259525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8" name="Picture 7" descr="A picture containing drawing&#10;&#10;Description automatically generated">
            <a:extLst>
              <a:ext uri="{FF2B5EF4-FFF2-40B4-BE49-F238E27FC236}">
                <a16:creationId xmlns:a16="http://schemas.microsoft.com/office/drawing/2014/main" id="{F938BB57-0535-43DB-AEF4-DE16DA95E3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38948" y="2506662"/>
            <a:ext cx="5353052" cy="4351338"/>
          </a:xfrm>
          <a:prstGeom prst="rect">
            <a:avLst/>
          </a:prstGeom>
        </p:spPr>
      </p:pic>
    </p:spTree>
    <p:extLst>
      <p:ext uri="{BB962C8B-B14F-4D97-AF65-F5344CB8AC3E}">
        <p14:creationId xmlns:p14="http://schemas.microsoft.com/office/powerpoint/2010/main" val="33766487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06-04-2021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spTree>
    <p:extLst>
      <p:ext uri="{BB962C8B-B14F-4D97-AF65-F5344CB8AC3E}">
        <p14:creationId xmlns:p14="http://schemas.microsoft.com/office/powerpoint/2010/main" val="39701581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2BCD1709-F3D8-4E72-8946-8C8DA302DA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a:p>
        </p:txBody>
      </p:sp>
    </p:spTree>
    <p:extLst>
      <p:ext uri="{BB962C8B-B14F-4D97-AF65-F5344CB8AC3E}">
        <p14:creationId xmlns:p14="http://schemas.microsoft.com/office/powerpoint/2010/main" val="3151112621"/>
      </p:ext>
    </p:extLst>
  </p:cSld>
  <p:clrMap bg1="lt1" tx1="dk1" bg2="lt2" tx2="dk2" accent1="accent1" accent2="accent2" accent3="accent3" accent4="accent4" accent5="accent5" accent6="accent6" hlink="hlink" folHlink="folHlink"/>
  <p:sldLayoutIdLst>
    <p:sldLayoutId id="2147483745" r:id="rId1"/>
    <p:sldLayoutId id="2147483750" r:id="rId2"/>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pic>
        <p:nvPicPr>
          <p:cNvPr id="2" name="Billede 3" descr="Et billede, der indeholder paraply, tegning&#10;&#10;Beskrivelsen er genereret automatisk">
            <a:extLst>
              <a:ext uri="{FF2B5EF4-FFF2-40B4-BE49-F238E27FC236}">
                <a16:creationId xmlns:a16="http://schemas.microsoft.com/office/drawing/2014/main" id="{B489B444-4A97-4F0F-B727-A5FC18F7D3FE}"/>
              </a:ext>
            </a:extLst>
          </p:cNvPr>
          <p:cNvPicPr>
            <a:picLocks noChangeAspect="1"/>
          </p:cNvPicPr>
          <p:nvPr/>
        </p:nvPicPr>
        <p:blipFill>
          <a:blip r:embed="rId2"/>
          <a:stretch>
            <a:fillRect/>
          </a:stretch>
        </p:blipFill>
        <p:spPr>
          <a:xfrm>
            <a:off x="4481443" y="4857468"/>
            <a:ext cx="3240156" cy="1615670"/>
          </a:xfrm>
          <a:prstGeom prst="rect">
            <a:avLst/>
          </a:prstGeom>
        </p:spPr>
      </p:pic>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5400">
                <a:latin typeface="Montserrat Black"/>
                <a:ea typeface="Montserrat Black"/>
                <a:cs typeface="Montserrat Black"/>
              </a:rPr>
              <a:t>Arbejdstidsaftalen OK-21</a:t>
            </a:r>
            <a:endParaRPr lang="da-DK" sz="5400">
              <a:cs typeface="Calibri"/>
            </a:endParaRPr>
          </a:p>
        </p:txBody>
      </p:sp>
      <p:sp>
        <p:nvSpPr>
          <p:cNvPr id="5" name="Tekstfelt 4">
            <a:extLst>
              <a:ext uri="{FF2B5EF4-FFF2-40B4-BE49-F238E27FC236}">
                <a16:creationId xmlns:a16="http://schemas.microsoft.com/office/drawing/2014/main" id="{6F9E3091-B8A8-499F-ADE4-AD32CECF7D22}"/>
              </a:ext>
            </a:extLst>
          </p:cNvPr>
          <p:cNvSpPr txBox="1"/>
          <p:nvPr/>
        </p:nvSpPr>
        <p:spPr>
          <a:xfrm>
            <a:off x="911599" y="6391275"/>
            <a:ext cx="4861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cs typeface="Calibri"/>
              </a:rPr>
              <a:t>Billeder/Illustrationer: </a:t>
            </a:r>
            <a:r>
              <a:rPr lang="da-DK">
                <a:cs typeface="Calibri"/>
                <a:hlinkClick r:id="rId3"/>
              </a:rPr>
              <a:t>www.pixabay.com</a:t>
            </a:r>
            <a:r>
              <a:rPr lang="da-DK">
                <a:cs typeface="Calibri"/>
              </a:rPr>
              <a:t> </a:t>
            </a:r>
          </a:p>
        </p:txBody>
      </p:sp>
      <p:pic>
        <p:nvPicPr>
          <p:cNvPr id="4" name="Billede 3">
            <a:extLst>
              <a:ext uri="{FF2B5EF4-FFF2-40B4-BE49-F238E27FC236}">
                <a16:creationId xmlns:a16="http://schemas.microsoft.com/office/drawing/2014/main" id="{1A9944CA-0E78-4D81-B1FD-4529D75F31BF}"/>
              </a:ext>
            </a:extLst>
          </p:cNvPr>
          <p:cNvPicPr>
            <a:picLocks noChangeAspect="1"/>
          </p:cNvPicPr>
          <p:nvPr/>
        </p:nvPicPr>
        <p:blipFill>
          <a:blip r:embed="rId4"/>
          <a:stretch>
            <a:fillRect/>
          </a:stretch>
        </p:blipFill>
        <p:spPr>
          <a:xfrm>
            <a:off x="0" y="0"/>
            <a:ext cx="12192000" cy="6868160"/>
          </a:xfrm>
          <a:prstGeom prst="rect">
            <a:avLst/>
          </a:prstGeom>
        </p:spPr>
      </p:pic>
    </p:spTree>
    <p:extLst>
      <p:ext uri="{BB962C8B-B14F-4D97-AF65-F5344CB8AC3E}">
        <p14:creationId xmlns:p14="http://schemas.microsoft.com/office/powerpoint/2010/main" val="190517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FB657-78D0-439D-9A97-0DC752A181AE}"/>
              </a:ext>
            </a:extLst>
          </p:cNvPr>
          <p:cNvSpPr>
            <a:spLocks noGrp="1"/>
          </p:cNvSpPr>
          <p:nvPr>
            <p:ph type="title"/>
          </p:nvPr>
        </p:nvSpPr>
        <p:spPr/>
        <p:txBody>
          <a:bodyPr/>
          <a:lstStyle/>
          <a:p>
            <a:r>
              <a:rPr lang="da-DK" dirty="0"/>
              <a:t>Rammen for dette møde</a:t>
            </a:r>
          </a:p>
        </p:txBody>
      </p:sp>
      <p:sp>
        <p:nvSpPr>
          <p:cNvPr id="3" name="Pladsholder til indhold 2">
            <a:extLst>
              <a:ext uri="{FF2B5EF4-FFF2-40B4-BE49-F238E27FC236}">
                <a16:creationId xmlns:a16="http://schemas.microsoft.com/office/drawing/2014/main" id="{56F969C6-C4E7-4030-B7A1-C5FF1846BCE9}"/>
              </a:ext>
            </a:extLst>
          </p:cNvPr>
          <p:cNvSpPr>
            <a:spLocks noGrp="1"/>
          </p:cNvSpPr>
          <p:nvPr>
            <p:ph idx="1"/>
          </p:nvPr>
        </p:nvSpPr>
        <p:spPr/>
        <p:txBody>
          <a:bodyPr/>
          <a:lstStyle/>
          <a:p>
            <a:r>
              <a:rPr lang="da-DK" dirty="0"/>
              <a:t>Mikrofon på </a:t>
            </a:r>
            <a:r>
              <a:rPr lang="da-DK" dirty="0" err="1"/>
              <a:t>mute</a:t>
            </a:r>
            <a:endParaRPr lang="da-DK" dirty="0"/>
          </a:p>
          <a:p>
            <a:r>
              <a:rPr lang="da-DK" dirty="0"/>
              <a:t>Gerne kamera tændt</a:t>
            </a:r>
          </a:p>
          <a:p>
            <a:r>
              <a:rPr lang="da-DK" dirty="0"/>
              <a:t>Ønsker du ordet, så sæt et kryds i chatten</a:t>
            </a:r>
          </a:p>
          <a:p>
            <a:r>
              <a:rPr lang="da-DK" dirty="0"/>
              <a:t>Deltag gerne, så vi undgår for megen envejskommunikation</a:t>
            </a:r>
          </a:p>
          <a:p>
            <a:endParaRPr lang="da-DK" dirty="0"/>
          </a:p>
          <a:p>
            <a:endParaRPr lang="da-DK" dirty="0"/>
          </a:p>
        </p:txBody>
      </p:sp>
      <p:pic>
        <p:nvPicPr>
          <p:cNvPr id="4" name="Billed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74328" y="4012747"/>
            <a:ext cx="2639787" cy="1979840"/>
          </a:xfrm>
          <a:prstGeom prst="rect">
            <a:avLst/>
          </a:prstGeom>
        </p:spPr>
      </p:pic>
    </p:spTree>
    <p:extLst>
      <p:ext uri="{BB962C8B-B14F-4D97-AF65-F5344CB8AC3E}">
        <p14:creationId xmlns:p14="http://schemas.microsoft.com/office/powerpoint/2010/main" val="263032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1446646" y="1491433"/>
            <a:ext cx="8362951" cy="2472536"/>
          </a:xfrm>
          <a:prstGeom prst="rect">
            <a:avLst/>
          </a:prstGeom>
          <a:noFill/>
        </p:spPr>
        <p:txBody>
          <a:bodyPr wrap="square" rtlCol="0">
            <a:spAutoFit/>
          </a:bodyPr>
          <a:lstStyle/>
          <a:p>
            <a:r>
              <a:rPr lang="da-DK" sz="3733" b="1">
                <a:latin typeface="Montserrat" pitchFamily="2" charset="77"/>
              </a:rPr>
              <a:t>OK21-forliget i staten</a:t>
            </a:r>
          </a:p>
          <a:p>
            <a:r>
              <a:rPr lang="da-DK" sz="2667" b="1">
                <a:latin typeface="Montserrat" pitchFamily="2" charset="77"/>
              </a:rPr>
              <a:t>195.000 statsansatte</a:t>
            </a:r>
          </a:p>
          <a:p>
            <a:r>
              <a:rPr lang="da-DK" sz="2667" b="1">
                <a:latin typeface="Montserrat" pitchFamily="2" charset="77"/>
              </a:rPr>
              <a:t>1. april 2021 til 31. marts 2024</a:t>
            </a:r>
          </a:p>
          <a:p>
            <a:endParaRPr lang="da-DK" sz="2667" b="1">
              <a:latin typeface="Montserrat" pitchFamily="2" charset="77"/>
            </a:endParaRPr>
          </a:p>
          <a:p>
            <a:endParaRPr lang="da-DK" sz="3733" b="1"/>
          </a:p>
        </p:txBody>
      </p:sp>
      <p:graphicFrame>
        <p:nvGraphicFramePr>
          <p:cNvPr id="5" name="Diagram 4">
            <a:extLst>
              <a:ext uri="{FF2B5EF4-FFF2-40B4-BE49-F238E27FC236}">
                <a16:creationId xmlns:a16="http://schemas.microsoft.com/office/drawing/2014/main" id="{1315FFA6-0EFA-4931-9385-B9B882C8EDDE}"/>
              </a:ext>
            </a:extLst>
          </p:cNvPr>
          <p:cNvGraphicFramePr/>
          <p:nvPr/>
        </p:nvGraphicFramePr>
        <p:xfrm>
          <a:off x="2190044" y="142522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49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15FFA6-0EFA-4931-9385-B9B882C8EDDE}"/>
              </a:ext>
            </a:extLst>
          </p:cNvPr>
          <p:cNvGraphicFramePr/>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4">
            <a:extLst>
              <a:ext uri="{FF2B5EF4-FFF2-40B4-BE49-F238E27FC236}">
                <a16:creationId xmlns:a16="http://schemas.microsoft.com/office/drawing/2014/main" id="{0C0D0508-C8E2-4623-8B26-099EF5440A31}"/>
              </a:ext>
            </a:extLst>
          </p:cNvPr>
          <p:cNvGrpSpPr>
            <a:grpSpLocks/>
          </p:cNvGrpSpPr>
          <p:nvPr/>
        </p:nvGrpSpPr>
        <p:grpSpPr bwMode="auto">
          <a:xfrm>
            <a:off x="1410614" y="395914"/>
            <a:ext cx="9233644" cy="5817605"/>
            <a:chOff x="1248" y="240"/>
            <a:chExt cx="4176" cy="3600"/>
          </a:xfrm>
        </p:grpSpPr>
        <p:sp>
          <p:nvSpPr>
            <p:cNvPr id="7" name="Pyr1">
              <a:extLst>
                <a:ext uri="{FF2B5EF4-FFF2-40B4-BE49-F238E27FC236}">
                  <a16:creationId xmlns:a16="http://schemas.microsoft.com/office/drawing/2014/main" id="{F74119B2-92B2-49E6-865D-8D97BFF32482}"/>
                </a:ext>
              </a:extLst>
            </p:cNvPr>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fontAlgn="base">
                <a:spcBef>
                  <a:spcPct val="0"/>
                </a:spcBef>
                <a:spcAft>
                  <a:spcPct val="0"/>
                </a:spcAft>
              </a:pPr>
              <a:endParaRPr lang="da-DK" sz="2400">
                <a:solidFill>
                  <a:srgbClr val="000000"/>
                </a:solidFill>
                <a:latin typeface="Arial" charset="0"/>
              </a:endParaRPr>
            </a:p>
          </p:txBody>
        </p:sp>
        <p:sp>
          <p:nvSpPr>
            <p:cNvPr id="8" name="Pyr2">
              <a:extLst>
                <a:ext uri="{FF2B5EF4-FFF2-40B4-BE49-F238E27FC236}">
                  <a16:creationId xmlns:a16="http://schemas.microsoft.com/office/drawing/2014/main" id="{05BDE181-D279-47BF-AA47-7E7E2C167B83}"/>
                </a:ext>
              </a:extLst>
            </p:cNvPr>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lgn="ctr" fontAlgn="base">
                <a:spcBef>
                  <a:spcPct val="0"/>
                </a:spcBef>
                <a:spcAft>
                  <a:spcPct val="0"/>
                </a:spcAft>
              </a:pPr>
              <a:r>
                <a:rPr lang="da-DK" altLang="da-DK" sz="2667" b="1">
                  <a:solidFill>
                    <a:srgbClr val="000000"/>
                  </a:solidFill>
                  <a:latin typeface="Arial" charset="0"/>
                </a:rPr>
                <a:t>SM / CFU</a:t>
              </a:r>
              <a:r>
                <a:rPr lang="da-DK" altLang="da-DK" sz="2667">
                  <a:solidFill>
                    <a:srgbClr val="000000"/>
                  </a:solidFill>
                  <a:latin typeface="Arial" charset="0"/>
                </a:rPr>
                <a:t> </a:t>
              </a:r>
            </a:p>
            <a:p>
              <a:pPr algn="ctr" fontAlgn="base">
                <a:spcBef>
                  <a:spcPct val="0"/>
                </a:spcBef>
                <a:spcAft>
                  <a:spcPct val="0"/>
                </a:spcAft>
              </a:pPr>
              <a:r>
                <a:rPr lang="da-DK" altLang="da-DK" sz="1867">
                  <a:solidFill>
                    <a:srgbClr val="000000"/>
                  </a:solidFill>
                  <a:latin typeface="Arial" charset="0"/>
                </a:rPr>
                <a:t>Aftaler der gælder for alle i staten</a:t>
              </a:r>
            </a:p>
            <a:p>
              <a:pPr algn="ctr" fontAlgn="base">
                <a:spcBef>
                  <a:spcPct val="0"/>
                </a:spcBef>
                <a:spcAft>
                  <a:spcPct val="0"/>
                </a:spcAft>
              </a:pPr>
              <a:endParaRPr lang="da-DK" altLang="da-DK" sz="2667">
                <a:solidFill>
                  <a:srgbClr val="000000"/>
                </a:solidFill>
                <a:latin typeface="Arial" charset="0"/>
              </a:endParaRPr>
            </a:p>
          </p:txBody>
        </p:sp>
        <p:sp>
          <p:nvSpPr>
            <p:cNvPr id="9" name="Pyr3">
              <a:extLst>
                <a:ext uri="{FF2B5EF4-FFF2-40B4-BE49-F238E27FC236}">
                  <a16:creationId xmlns:a16="http://schemas.microsoft.com/office/drawing/2014/main" id="{4D38A330-865A-4535-AFF1-FCF010ABC1C0}"/>
                </a:ext>
              </a:extLst>
            </p:cNvPr>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fontAlgn="base">
                <a:spcBef>
                  <a:spcPct val="0"/>
                </a:spcBef>
                <a:spcAft>
                  <a:spcPct val="0"/>
                </a:spcAft>
              </a:pPr>
              <a:r>
                <a:rPr lang="da-DK" altLang="da-DK" sz="2667" b="1">
                  <a:solidFill>
                    <a:srgbClr val="000000"/>
                  </a:solidFill>
                  <a:latin typeface="Arial" charset="0"/>
                </a:rPr>
                <a:t>MEDST* – LC/ FSL</a:t>
              </a:r>
            </a:p>
            <a:p>
              <a:pPr algn="ctr" fontAlgn="base">
                <a:spcBef>
                  <a:spcPct val="0"/>
                </a:spcBef>
                <a:spcAft>
                  <a:spcPct val="0"/>
                </a:spcAft>
              </a:pPr>
              <a:r>
                <a:rPr lang="da-DK" altLang="da-DK" sz="1867">
                  <a:solidFill>
                    <a:srgbClr val="000000"/>
                  </a:solidFill>
                  <a:latin typeface="Arial" charset="0"/>
                </a:rPr>
                <a:t>Aftaler der gælder for grundskoler og efterskoler</a:t>
              </a:r>
            </a:p>
          </p:txBody>
        </p:sp>
        <p:sp>
          <p:nvSpPr>
            <p:cNvPr id="10" name="Pyr4">
              <a:extLst>
                <a:ext uri="{FF2B5EF4-FFF2-40B4-BE49-F238E27FC236}">
                  <a16:creationId xmlns:a16="http://schemas.microsoft.com/office/drawing/2014/main" id="{0A84706A-E7F3-442F-BFE8-5C8A20EC834E}"/>
                </a:ext>
              </a:extLst>
            </p:cNvPr>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lgn="ctr" fontAlgn="base">
                <a:spcBef>
                  <a:spcPct val="0"/>
                </a:spcBef>
                <a:spcAft>
                  <a:spcPct val="0"/>
                </a:spcAft>
              </a:pPr>
              <a:r>
                <a:rPr lang="da-DK" altLang="da-DK" sz="3200" b="1" dirty="0">
                  <a:solidFill>
                    <a:srgbClr val="000000"/>
                  </a:solidFill>
                  <a:latin typeface="Arial" charset="0"/>
                </a:rPr>
                <a:t>Ledelse / Tillidsrepræsentant</a:t>
              </a:r>
            </a:p>
            <a:p>
              <a:pPr algn="ctr" fontAlgn="base">
                <a:spcBef>
                  <a:spcPct val="0"/>
                </a:spcBef>
                <a:spcAft>
                  <a:spcPct val="0"/>
                </a:spcAft>
              </a:pPr>
              <a:r>
                <a:rPr lang="da-DK" altLang="da-DK" sz="2667" dirty="0">
                  <a:solidFill>
                    <a:srgbClr val="000000"/>
                  </a:solidFill>
                  <a:latin typeface="Arial" charset="0"/>
                </a:rPr>
                <a:t>Aftaler der gælder for den enkelte skole</a:t>
              </a:r>
            </a:p>
          </p:txBody>
        </p:sp>
      </p:grpSp>
      <p:sp>
        <p:nvSpPr>
          <p:cNvPr id="11" name="AutoShape 14">
            <a:extLst>
              <a:ext uri="{FF2B5EF4-FFF2-40B4-BE49-F238E27FC236}">
                <a16:creationId xmlns:a16="http://schemas.microsoft.com/office/drawing/2014/main" id="{217F746B-0316-4F60-AC81-35A68DD37924}"/>
              </a:ext>
            </a:extLst>
          </p:cNvPr>
          <p:cNvSpPr>
            <a:spLocks noChangeArrowheads="1"/>
          </p:cNvSpPr>
          <p:nvPr/>
        </p:nvSpPr>
        <p:spPr bwMode="auto">
          <a:xfrm>
            <a:off x="5403018" y="521911"/>
            <a:ext cx="1248833" cy="1153583"/>
          </a:xfrm>
          <a:prstGeom prst="downArrow">
            <a:avLst>
              <a:gd name="adj1" fmla="val 50000"/>
              <a:gd name="adj2" fmla="val 250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2400"/>
          </a:p>
        </p:txBody>
      </p:sp>
      <p:sp>
        <p:nvSpPr>
          <p:cNvPr id="12" name="Tekstboks 2">
            <a:extLst>
              <a:ext uri="{FF2B5EF4-FFF2-40B4-BE49-F238E27FC236}">
                <a16:creationId xmlns:a16="http://schemas.microsoft.com/office/drawing/2014/main" id="{78BE7A22-0300-4474-8931-D8BA54B2412C}"/>
              </a:ext>
            </a:extLst>
          </p:cNvPr>
          <p:cNvSpPr txBox="1"/>
          <p:nvPr/>
        </p:nvSpPr>
        <p:spPr>
          <a:xfrm>
            <a:off x="1245633" y="6336090"/>
            <a:ext cx="6268383" cy="461665"/>
          </a:xfrm>
          <a:prstGeom prst="rect">
            <a:avLst/>
          </a:prstGeom>
          <a:noFill/>
        </p:spPr>
        <p:txBody>
          <a:bodyPr wrap="none" rtlCol="0">
            <a:spAutoFit/>
          </a:bodyPr>
          <a:lstStyle/>
          <a:p>
            <a:r>
              <a:rPr lang="da-DK" sz="2400"/>
              <a:t>* Skoleorganisationerne bliver orienteret og hørt</a:t>
            </a:r>
          </a:p>
        </p:txBody>
      </p:sp>
      <p:sp>
        <p:nvSpPr>
          <p:cNvPr id="14" name="Titel 4">
            <a:extLst>
              <a:ext uri="{FF2B5EF4-FFF2-40B4-BE49-F238E27FC236}">
                <a16:creationId xmlns:a16="http://schemas.microsoft.com/office/drawing/2014/main" id="{2B309945-0B84-403C-BD9C-98E81F5356D7}"/>
              </a:ext>
            </a:extLst>
          </p:cNvPr>
          <p:cNvSpPr txBox="1">
            <a:spLocks/>
          </p:cNvSpPr>
          <p:nvPr/>
        </p:nvSpPr>
        <p:spPr>
          <a:xfrm rot="18493549">
            <a:off x="-1195961" y="2789358"/>
            <a:ext cx="8275681" cy="817405"/>
          </a:xfrm>
          <a:prstGeom prst="rect">
            <a:avLst/>
          </a:prstGeom>
        </p:spPr>
        <p:txBody>
          <a:bodyPr vert="horz" lIns="121920" tIns="60960" rIns="121920" bIns="6096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5867"/>
              <a:t>Forhandlingssystemet</a:t>
            </a:r>
          </a:p>
        </p:txBody>
      </p:sp>
      <p:sp>
        <p:nvSpPr>
          <p:cNvPr id="15" name="Tekstboks 12">
            <a:extLst>
              <a:ext uri="{FF2B5EF4-FFF2-40B4-BE49-F238E27FC236}">
                <a16:creationId xmlns:a16="http://schemas.microsoft.com/office/drawing/2014/main" id="{6FA29B49-099C-473F-B3D9-5C06558E3826}"/>
              </a:ext>
            </a:extLst>
          </p:cNvPr>
          <p:cNvSpPr txBox="1"/>
          <p:nvPr/>
        </p:nvSpPr>
        <p:spPr>
          <a:xfrm>
            <a:off x="8471867" y="2409569"/>
            <a:ext cx="3408434" cy="1117935"/>
          </a:xfrm>
          <a:prstGeom prst="rect">
            <a:avLst/>
          </a:prstGeom>
          <a:noFill/>
        </p:spPr>
        <p:txBody>
          <a:bodyPr wrap="none" rtlCol="0">
            <a:spAutoFit/>
          </a:bodyPr>
          <a:lstStyle/>
          <a:p>
            <a:r>
              <a:rPr lang="da-DK" sz="1333" dirty="0"/>
              <a:t>SM: Skatteministeriet</a:t>
            </a:r>
          </a:p>
          <a:p>
            <a:r>
              <a:rPr lang="da-DK" sz="1333" dirty="0"/>
              <a:t>CFU: Centralorganisationernes Fællesudvalg </a:t>
            </a:r>
          </a:p>
          <a:p>
            <a:r>
              <a:rPr lang="da-DK" sz="1333" dirty="0"/>
              <a:t>MEDST: Medarbejder og Kompetencestyrelsen</a:t>
            </a:r>
          </a:p>
          <a:p>
            <a:r>
              <a:rPr lang="da-DK" sz="1333" dirty="0"/>
              <a:t>LC: Lærernes Centralorganisation</a:t>
            </a:r>
          </a:p>
          <a:p>
            <a:r>
              <a:rPr lang="da-DK" sz="1333" dirty="0"/>
              <a:t>FSL: Frie Skolers Lærerforening</a:t>
            </a:r>
          </a:p>
        </p:txBody>
      </p:sp>
    </p:spTree>
    <p:extLst>
      <p:ext uri="{BB962C8B-B14F-4D97-AF65-F5344CB8AC3E}">
        <p14:creationId xmlns:p14="http://schemas.microsoft.com/office/powerpoint/2010/main" val="77352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1428173" y="1491433"/>
            <a:ext cx="8362951" cy="1241237"/>
          </a:xfrm>
          <a:prstGeom prst="rect">
            <a:avLst/>
          </a:prstGeom>
          <a:noFill/>
        </p:spPr>
        <p:txBody>
          <a:bodyPr wrap="square" rtlCol="0">
            <a:spAutoFit/>
          </a:bodyPr>
          <a:lstStyle/>
          <a:p>
            <a:r>
              <a:rPr lang="da-DK" sz="3733" b="1">
                <a:latin typeface="Montserrat" pitchFamily="2" charset="77"/>
              </a:rPr>
              <a:t>Den økonomiske ramme og generelle lønstigninger</a:t>
            </a:r>
          </a:p>
        </p:txBody>
      </p:sp>
      <p:pic>
        <p:nvPicPr>
          <p:cNvPr id="5" name="Billede 4">
            <a:extLst>
              <a:ext uri="{FF2B5EF4-FFF2-40B4-BE49-F238E27FC236}">
                <a16:creationId xmlns:a16="http://schemas.microsoft.com/office/drawing/2014/main" id="{5DD89D93-2DC4-4CAD-8967-A28287BAC343}"/>
              </a:ext>
            </a:extLst>
          </p:cNvPr>
          <p:cNvPicPr>
            <a:picLocks noChangeAspect="1"/>
          </p:cNvPicPr>
          <p:nvPr/>
        </p:nvPicPr>
        <p:blipFill>
          <a:blip r:embed="rId3"/>
          <a:stretch>
            <a:fillRect/>
          </a:stretch>
        </p:blipFill>
        <p:spPr>
          <a:xfrm>
            <a:off x="1428173" y="2763577"/>
            <a:ext cx="8572500" cy="3568700"/>
          </a:xfrm>
          <a:prstGeom prst="rect">
            <a:avLst/>
          </a:prstGeom>
        </p:spPr>
      </p:pic>
    </p:spTree>
    <p:extLst>
      <p:ext uri="{BB962C8B-B14F-4D97-AF65-F5344CB8AC3E}">
        <p14:creationId xmlns:p14="http://schemas.microsoft.com/office/powerpoint/2010/main" val="233022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1A6F0-5477-405E-ACB0-80014688FA58}"/>
              </a:ext>
            </a:extLst>
          </p:cNvPr>
          <p:cNvSpPr>
            <a:spLocks noGrp="1"/>
          </p:cNvSpPr>
          <p:nvPr>
            <p:ph type="title"/>
          </p:nvPr>
        </p:nvSpPr>
        <p:spPr>
          <a:xfrm>
            <a:off x="2215385" y="430439"/>
            <a:ext cx="9976615" cy="1400065"/>
          </a:xfrm>
        </p:spPr>
        <p:txBody>
          <a:bodyPr/>
          <a:lstStyle/>
          <a:p>
            <a:pPr>
              <a:buBlip>
                <a:blip r:embed="rId3"/>
              </a:buBlip>
            </a:pPr>
            <a:r>
              <a:rPr lang="da-DK" dirty="0">
                <a:latin typeface="Montserrat" panose="00000500000000000000" pitchFamily="2" charset="0"/>
              </a:rPr>
              <a:t>Hovedbestyrelsen </a:t>
            </a:r>
            <a:br>
              <a:rPr lang="da-DK" dirty="0">
                <a:latin typeface="Montserrat" panose="00000500000000000000" pitchFamily="2" charset="0"/>
              </a:rPr>
            </a:br>
            <a:r>
              <a:rPr lang="da-DK" dirty="0">
                <a:latin typeface="Montserrat" panose="00000500000000000000" pitchFamily="2" charset="0"/>
              </a:rPr>
              <a:t>     anbefaler et JA</a:t>
            </a:r>
          </a:p>
        </p:txBody>
      </p:sp>
      <p:sp>
        <p:nvSpPr>
          <p:cNvPr id="3" name="Pladsholder til indhold 2">
            <a:extLst>
              <a:ext uri="{FF2B5EF4-FFF2-40B4-BE49-F238E27FC236}">
                <a16:creationId xmlns:a16="http://schemas.microsoft.com/office/drawing/2014/main" id="{265B7128-B83D-46C0-8C8B-F1E169E84ACE}"/>
              </a:ext>
            </a:extLst>
          </p:cNvPr>
          <p:cNvSpPr>
            <a:spLocks noGrp="1"/>
          </p:cNvSpPr>
          <p:nvPr>
            <p:ph idx="1"/>
          </p:nvPr>
        </p:nvSpPr>
        <p:spPr>
          <a:xfrm>
            <a:off x="838200" y="2108463"/>
            <a:ext cx="10515602" cy="4351338"/>
          </a:xfrm>
        </p:spPr>
        <p:txBody>
          <a:bodyPr>
            <a:normAutofit fontScale="92500" lnSpcReduction="10000"/>
          </a:bodyPr>
          <a:lstStyle/>
          <a:p>
            <a:pPr lvl="1">
              <a:buBlip>
                <a:blip r:embed="rId3"/>
              </a:buBlip>
            </a:pPr>
            <a:r>
              <a:rPr lang="da-DK" dirty="0">
                <a:latin typeface="Montserrat" panose="00000500000000000000" pitchFamily="2" charset="0"/>
              </a:rPr>
              <a:t>Et samlet fornuftigt forlig i en svær tid</a:t>
            </a:r>
          </a:p>
          <a:p>
            <a:pPr lvl="1">
              <a:buBlip>
                <a:blip r:embed="rId3"/>
              </a:buBlip>
            </a:pPr>
            <a:r>
              <a:rPr lang="da-DK" dirty="0">
                <a:latin typeface="Montserrat" panose="00000500000000000000" pitchFamily="2" charset="0"/>
              </a:rPr>
              <a:t>Ny arbejdstidsaftale – som vi skønner er god</a:t>
            </a:r>
          </a:p>
          <a:p>
            <a:pPr lvl="1">
              <a:buBlip>
                <a:blip r:embed="rId3"/>
              </a:buBlip>
            </a:pPr>
            <a:r>
              <a:rPr lang="da-DK" dirty="0">
                <a:latin typeface="Montserrat" panose="00000500000000000000" pitchFamily="2" charset="0"/>
              </a:rPr>
              <a:t>Udsigt til reallønsforbedringer – som er acceptable</a:t>
            </a:r>
          </a:p>
          <a:p>
            <a:pPr lvl="1">
              <a:buBlip>
                <a:blip r:embed="rId3"/>
              </a:buBlip>
            </a:pPr>
            <a:r>
              <a:rPr lang="da-DK" dirty="0">
                <a:latin typeface="Montserrat" panose="00000500000000000000" pitchFamily="2" charset="0"/>
              </a:rPr>
              <a:t>Bevarelse af eksisterende seniorordning + ret til to yderligere seniordage – som er godt</a:t>
            </a:r>
          </a:p>
          <a:p>
            <a:pPr lvl="1">
              <a:buBlip>
                <a:blip r:embed="rId3"/>
              </a:buBlip>
            </a:pPr>
            <a:r>
              <a:rPr lang="da-DK" dirty="0">
                <a:latin typeface="Montserrat" panose="00000500000000000000" pitchFamily="2" charset="0"/>
              </a:rPr>
              <a:t>Udsigt til lønprojekt om ny løn på hele det statslige område – som skønnes helt nødvendigt og godt</a:t>
            </a:r>
          </a:p>
          <a:p>
            <a:pPr lvl="1">
              <a:buBlip>
                <a:blip r:embed="rId3"/>
              </a:buBlip>
            </a:pPr>
            <a:r>
              <a:rPr lang="da-DK" dirty="0"/>
              <a:t>5.200 kr. ekstra </a:t>
            </a:r>
            <a:r>
              <a:rPr lang="da-DK" dirty="0">
                <a:latin typeface="Montserrat" panose="00000500000000000000" pitchFamily="2" charset="0"/>
              </a:rPr>
              <a:t>lønstigning til </a:t>
            </a:r>
            <a:r>
              <a:rPr lang="da-DK" dirty="0" err="1">
                <a:latin typeface="Montserrat" panose="00000500000000000000" pitchFamily="2" charset="0"/>
              </a:rPr>
              <a:t>Bh.kl</a:t>
            </a:r>
            <a:r>
              <a:rPr lang="da-DK" dirty="0">
                <a:latin typeface="Montserrat" panose="00000500000000000000" pitchFamily="2" charset="0"/>
              </a:rPr>
              <a:t>-ledere – hvilket har været et krav i mange år</a:t>
            </a:r>
          </a:p>
          <a:p>
            <a:pPr lvl="1">
              <a:buBlip>
                <a:blip r:embed="rId3"/>
              </a:buBlip>
            </a:pPr>
            <a:r>
              <a:rPr lang="da-DK" dirty="0">
                <a:latin typeface="Montserrat" panose="00000500000000000000" pitchFamily="2" charset="0"/>
              </a:rPr>
              <a:t>Fortsatte penge til kompetenceudvikling – hvilket er godt for lærernes mulighed for at styrke deres praksis</a:t>
            </a:r>
          </a:p>
          <a:p>
            <a:pPr lvl="1">
              <a:buBlip>
                <a:blip r:embed="rId3"/>
              </a:buBlip>
            </a:pPr>
            <a:r>
              <a:rPr lang="da-DK" dirty="0">
                <a:latin typeface="Montserrat" panose="00000500000000000000" pitchFamily="2" charset="0"/>
              </a:rPr>
              <a:t>Forbedrede muligheder for sorgorlov – hvilket er godt, for de få der mister et barn</a:t>
            </a:r>
          </a:p>
        </p:txBody>
      </p:sp>
    </p:spTree>
    <p:extLst>
      <p:ext uri="{BB962C8B-B14F-4D97-AF65-F5344CB8AC3E}">
        <p14:creationId xmlns:p14="http://schemas.microsoft.com/office/powerpoint/2010/main" val="154694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935113" y="893785"/>
            <a:ext cx="10149908" cy="5545877"/>
          </a:xfrm>
          <a:prstGeom prst="rect">
            <a:avLst/>
          </a:prstGeom>
          <a:noFill/>
        </p:spPr>
        <p:txBody>
          <a:bodyPr wrap="square" lIns="91440" tIns="45720" rIns="91440" bIns="45720" rtlCol="0" anchor="t">
            <a:spAutoFit/>
          </a:bodyPr>
          <a:lstStyle/>
          <a:p>
            <a:pPr algn="l"/>
            <a:r>
              <a:rPr lang="da-DK" sz="1700" b="1" u="sng" dirty="0">
                <a:latin typeface="Montserrat Medium" panose="00000600000000000000" pitchFamily="2" charset="0"/>
                <a:ea typeface="Calibri" panose="020F0502020204030204" pitchFamily="34" charset="0"/>
              </a:rPr>
              <a:t>Marts 2021: Optakt til afstemning om OK21 resultatet</a:t>
            </a:r>
          </a:p>
          <a:p>
            <a:pPr marL="456565" indent="-456565">
              <a:lnSpc>
                <a:spcPct val="105000"/>
              </a:lnSpc>
              <a:spcAft>
                <a:spcPts val="1067"/>
              </a:spcAft>
              <a:buBlip>
                <a:blip r:embed="rId3"/>
              </a:buBlip>
            </a:pPr>
            <a:r>
              <a:rPr lang="da-DK" sz="1700" dirty="0">
                <a:latin typeface="Montserrat"/>
                <a:ea typeface="Times New Roman" panose="02020603050405020304" pitchFamily="18" charset="0"/>
              </a:rPr>
              <a:t>FSL præsenterer OK resultatet samlet, herunder arbejdstidsaftaleresultatet </a:t>
            </a:r>
            <a:endParaRPr lang="da-DK" sz="1700" dirty="0">
              <a:latin typeface="Montserrat"/>
              <a:ea typeface="Calibri" panose="020F0502020204030204" pitchFamily="34" charset="0"/>
              <a:cs typeface="Calibri" panose="020F0502020204030204" pitchFamily="34" charset="0"/>
            </a:endParaRPr>
          </a:p>
          <a:p>
            <a:pPr algn="l"/>
            <a:r>
              <a:rPr lang="da-DK" sz="1700" b="1" dirty="0">
                <a:latin typeface="Montserrat"/>
                <a:ea typeface="Calibri" panose="020F0502020204030204" pitchFamily="34" charset="0"/>
              </a:rPr>
              <a:t> </a:t>
            </a:r>
            <a:r>
              <a:rPr lang="da-DK" sz="1700" b="1" u="sng" dirty="0">
                <a:latin typeface="Montserrat Medium" panose="00000600000000000000" pitchFamily="2" charset="0"/>
                <a:ea typeface="Calibri" panose="020F0502020204030204" pitchFamily="34" charset="0"/>
              </a:rPr>
              <a:t>JA OK21</a:t>
            </a:r>
            <a:endParaRPr lang="da-DK" sz="1700" u="sng" dirty="0">
              <a:latin typeface="Montserrat Medium" panose="00000600000000000000" pitchFamily="2" charset="0"/>
              <a:ea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cs typeface="Calibri"/>
              </a:rPr>
              <a:t>Forår/sommer 2021: Orienteringsmøder om A21 for skoler og tillidsrepræsentanter </a:t>
            </a:r>
            <a:br>
              <a:rPr lang="da-DK" sz="1700" dirty="0">
                <a:latin typeface="Montserrat"/>
                <a:ea typeface="Times New Roman" panose="02020603050405020304" pitchFamily="18" charset="0"/>
              </a:rPr>
            </a:br>
            <a:r>
              <a:rPr lang="da-DK" sz="1700" dirty="0">
                <a:latin typeface="Montserrat"/>
                <a:ea typeface="Times New Roman" panose="02020603050405020304" pitchFamily="18" charset="0"/>
                <a:cs typeface="Calibri"/>
              </a:rPr>
              <a:t>”Kick-</a:t>
            </a:r>
            <a:r>
              <a:rPr lang="da-DK" sz="1700" dirty="0" err="1">
                <a:latin typeface="Montserrat"/>
                <a:ea typeface="Times New Roman" panose="02020603050405020304" pitchFamily="18" charset="0"/>
                <a:cs typeface="Calibri"/>
              </a:rPr>
              <a:t>off</a:t>
            </a:r>
            <a:r>
              <a:rPr lang="da-DK" sz="1700" dirty="0">
                <a:latin typeface="Montserrat"/>
                <a:ea typeface="Times New Roman" panose="02020603050405020304" pitchFamily="18" charset="0"/>
                <a:cs typeface="Calibri"/>
              </a:rPr>
              <a:t>” fra Lærernes Centralorganisation og Medarbejder – og kompetencestyrelsen.</a:t>
            </a:r>
            <a:endParaRPr lang="da-DK" sz="1700" dirty="0">
              <a:latin typeface="Montserrat"/>
              <a:ea typeface="Calibri" panose="020F0502020204030204" pitchFamily="34" charset="0"/>
              <a:cs typeface="Calibri"/>
            </a:endParaRPr>
          </a:p>
          <a:p>
            <a:pPr marL="456565" indent="-456565">
              <a:lnSpc>
                <a:spcPct val="105000"/>
              </a:lnSpc>
              <a:buBlip>
                <a:blip r:embed="rId3"/>
              </a:buBlip>
            </a:pPr>
            <a:r>
              <a:rPr lang="da-DK" sz="1700" dirty="0">
                <a:latin typeface="Montserrat"/>
                <a:ea typeface="Times New Roman" panose="02020603050405020304" pitchFamily="18" charset="0"/>
              </a:rPr>
              <a:t>Efterår 2021: TR-Efteruddannelse teknisk gennemgang af A21</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rPr>
              <a:t>Vinter 2021/2022: Forpligtende samarbejde mellem tillidsrepræsentant/FSL og ledelsen igangsættes som optakt til, at aftalens øvrige dele træder i kraft for skoleåret 2022/2023.</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rPr>
              <a:t>August 2022: Alle aftalens dele er gældende for skoleåret 2022/2023.</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spcAft>
                <a:spcPts val="1067"/>
              </a:spcAft>
              <a:buBlip>
                <a:blip r:embed="rId3"/>
              </a:buBlip>
            </a:pPr>
            <a:r>
              <a:rPr lang="da-DK" sz="1700" dirty="0">
                <a:latin typeface="Montserrat"/>
                <a:ea typeface="Times New Roman" panose="02020603050405020304" pitchFamily="18" charset="0"/>
              </a:rPr>
              <a:t>Medio 2023: Der indhentes fælles viden fra skoler og tillidsrepræsentanter om erfaringer med samarbejdssporet. Erfaringerne bruges til at drøfte, hvordan arbejdstidsaftalen understøtter de lokale parters drøftelser af sammenhængen mellem arbejdstid og opgaver samt et rimeligt forhold mellem undervisning og forberedelse. Lærernes Centralorganisation og Medarbejder -og kompetencestyrelsen. Gentages årligt.</a:t>
            </a:r>
            <a:endParaRPr lang="da-DK" sz="1700" dirty="0">
              <a:latin typeface="Montserrat"/>
              <a:ea typeface="Calibri" panose="020F0502020204030204" pitchFamily="34" charset="0"/>
              <a:cs typeface="Calibri" panose="020F0502020204030204" pitchFamily="34" charset="0"/>
            </a:endParaRPr>
          </a:p>
          <a:p>
            <a:pPr algn="l"/>
            <a:r>
              <a:rPr lang="da-DK" sz="1700" b="1" u="sng" dirty="0">
                <a:latin typeface="Montserrat Medium" panose="00000600000000000000" pitchFamily="2" charset="0"/>
                <a:ea typeface="Calibri" panose="020F0502020204030204" pitchFamily="34" charset="0"/>
              </a:rPr>
              <a:t>NEJ OK21</a:t>
            </a:r>
            <a:endParaRPr lang="da-DK" sz="1700" b="1" u="sng" dirty="0">
              <a:latin typeface="Montserrat Medium" panose="00000600000000000000" pitchFamily="2" charset="0"/>
              <a:ea typeface="Calibri" panose="020F0502020204030204" pitchFamily="34" charset="0"/>
              <a:cs typeface="Calibri"/>
            </a:endParaRPr>
          </a:p>
          <a:p>
            <a:pPr marL="285750" indent="-285750">
              <a:buBlip>
                <a:blip r:embed="rId4"/>
              </a:buBlip>
            </a:pPr>
            <a:r>
              <a:rPr lang="da-DK" sz="1700" dirty="0">
                <a:latin typeface="Montserrat"/>
                <a:cs typeface="Calibri"/>
              </a:rPr>
              <a:t>Frie Skolers Lærerforening anbefaler Lærernes Centralorganisation et "nej" til forliget. </a:t>
            </a:r>
          </a:p>
          <a:p>
            <a:pPr marL="285750" indent="-285750">
              <a:buBlip>
                <a:blip r:embed="rId4"/>
              </a:buBlip>
            </a:pPr>
            <a:r>
              <a:rPr lang="da-DK" sz="1700" dirty="0">
                <a:latin typeface="Montserrat"/>
                <a:cs typeface="Calibri"/>
              </a:rPr>
              <a:t>Lærernes Centralorganisations forretningsudvalg </a:t>
            </a:r>
            <a:r>
              <a:rPr lang="da-DK" sz="1700" dirty="0">
                <a:latin typeface="Montserrat" panose="00000500000000000000" pitchFamily="2" charset="0"/>
              </a:rPr>
              <a:t>tager stilling til det samlede resultat af de statslige afstemninger.</a:t>
            </a:r>
          </a:p>
        </p:txBody>
      </p:sp>
      <p:sp>
        <p:nvSpPr>
          <p:cNvPr id="3" name="Tekstfelt 2">
            <a:extLst>
              <a:ext uri="{FF2B5EF4-FFF2-40B4-BE49-F238E27FC236}">
                <a16:creationId xmlns:a16="http://schemas.microsoft.com/office/drawing/2014/main" id="{AAC75632-7DDE-7D4B-83A0-DB33E5D147E1}"/>
              </a:ext>
            </a:extLst>
          </p:cNvPr>
          <p:cNvSpPr txBox="1"/>
          <p:nvPr/>
        </p:nvSpPr>
        <p:spPr>
          <a:xfrm>
            <a:off x="935114" y="114086"/>
            <a:ext cx="8362951" cy="748988"/>
          </a:xfrm>
          <a:prstGeom prst="rect">
            <a:avLst/>
          </a:prstGeom>
          <a:noFill/>
        </p:spPr>
        <p:txBody>
          <a:bodyPr wrap="square" rtlCol="0">
            <a:spAutoFit/>
          </a:bodyPr>
          <a:lstStyle/>
          <a:p>
            <a:r>
              <a:rPr lang="da-DK" sz="4267" dirty="0">
                <a:latin typeface="Montserrat Black" panose="00000A00000000000000" pitchFamily="2" charset="0"/>
              </a:rPr>
              <a:t>Tidsplan</a:t>
            </a:r>
            <a:endParaRPr lang="da-DK" sz="4267" b="1" dirty="0">
              <a:latin typeface="Montserrat Black" panose="00000A00000000000000" pitchFamily="2" charset="0"/>
            </a:endParaRPr>
          </a:p>
        </p:txBody>
      </p:sp>
    </p:spTree>
    <p:extLst>
      <p:ext uri="{BB962C8B-B14F-4D97-AF65-F5344CB8AC3E}">
        <p14:creationId xmlns:p14="http://schemas.microsoft.com/office/powerpoint/2010/main" val="377836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AFSTEMNINGEN </a:t>
            </a:r>
            <a:br>
              <a:rPr lang="da-DK" dirty="0"/>
            </a:br>
            <a:r>
              <a:rPr lang="da-DK" dirty="0"/>
              <a:t>er i gang</a:t>
            </a:r>
          </a:p>
        </p:txBody>
      </p:sp>
      <p:sp>
        <p:nvSpPr>
          <p:cNvPr id="3" name="Undertitel 2"/>
          <p:cNvSpPr>
            <a:spLocks noGrp="1"/>
          </p:cNvSpPr>
          <p:nvPr>
            <p:ph type="subTitle" idx="1"/>
          </p:nvPr>
        </p:nvSpPr>
        <p:spPr/>
        <p:txBody>
          <a:bodyPr/>
          <a:lstStyle/>
          <a:p>
            <a:endParaRPr lang="da-DK" dirty="0"/>
          </a:p>
          <a:p>
            <a:r>
              <a:rPr lang="da-DK" dirty="0"/>
              <a:t>Husk at stemme inden d. 19. april kl. 09.00</a:t>
            </a:r>
          </a:p>
          <a:p>
            <a:endParaRPr lang="da-DK" dirty="0"/>
          </a:p>
          <a:p>
            <a:endParaRPr lang="da-DK" dirty="0"/>
          </a:p>
        </p:txBody>
      </p:sp>
    </p:spTree>
    <p:extLst>
      <p:ext uri="{BB962C8B-B14F-4D97-AF65-F5344CB8AC3E}">
        <p14:creationId xmlns:p14="http://schemas.microsoft.com/office/powerpoint/2010/main" val="4159060957"/>
      </p:ext>
    </p:extLst>
  </p:cSld>
  <p:clrMapOvr>
    <a:masterClrMapping/>
  </p:clrMapOvr>
</p:sld>
</file>

<file path=ppt/theme/theme1.xml><?xml version="1.0" encoding="utf-8"?>
<a:theme xmlns:a="http://schemas.openxmlformats.org/drawingml/2006/main" name="To farvet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2.xml><?xml version="1.0" encoding="utf-8"?>
<a:theme xmlns:a="http://schemas.openxmlformats.org/drawingml/2006/main" name="Rød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3.xml><?xml version="1.0" encoding="utf-8"?>
<a:theme xmlns:a="http://schemas.openxmlformats.org/drawingml/2006/main" name="Bl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4.xml><?xml version="1.0" encoding="utf-8"?>
<a:theme xmlns:a="http://schemas.openxmlformats.org/drawingml/2006/main" name="Gr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5.xml><?xml version="1.0" encoding="utf-8"?>
<a:theme xmlns:a="http://schemas.openxmlformats.org/drawingml/2006/main" name="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6.xml><?xml version="1.0" encoding="utf-8"?>
<a:theme xmlns:a="http://schemas.openxmlformats.org/drawingml/2006/main" name="Forside/Bag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26453DE-BDB9-4867-9BB0-DB393788AB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16EF307E34E14BBCE3C2C0E7021C84" ma:contentTypeVersion="2" ma:contentTypeDescription="Opret et nyt dokument." ma:contentTypeScope="" ma:versionID="74177577fb2add030ed89c26e7e2e9b6">
  <xsd:schema xmlns:xsd="http://www.w3.org/2001/XMLSchema" xmlns:xs="http://www.w3.org/2001/XMLSchema" xmlns:p="http://schemas.microsoft.com/office/2006/metadata/properties" xmlns:ns2="e41ed160-abda-4e5e-9bb1-e305035c6ae3" targetNamespace="http://schemas.microsoft.com/office/2006/metadata/properties" ma:root="true" ma:fieldsID="979324dad680f425df9aeb02b6a61a8c" ns2:_="">
    <xsd:import namespace="e41ed160-abda-4e5e-9bb1-e305035c6ae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ed160-abda-4e5e-9bb1-e305035c6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BDD4A-062A-4EDD-BD87-C39B50F57271}"/>
</file>

<file path=customXml/itemProps2.xml><?xml version="1.0" encoding="utf-8"?>
<ds:datastoreItem xmlns:ds="http://schemas.openxmlformats.org/officeDocument/2006/customXml" ds:itemID="{940AEA43-A96E-46BB-8D1B-20169D4F63C9}"/>
</file>

<file path=customXml/itemProps3.xml><?xml version="1.0" encoding="utf-8"?>
<ds:datastoreItem xmlns:ds="http://schemas.openxmlformats.org/officeDocument/2006/customXml" ds:itemID="{7BB698E2-D5D5-4382-ACBE-02A08F382982}"/>
</file>

<file path=docProps/app.xml><?xml version="1.0" encoding="utf-8"?>
<Properties xmlns="http://schemas.openxmlformats.org/officeDocument/2006/extended-properties" xmlns:vt="http://schemas.openxmlformats.org/officeDocument/2006/docPropsVTypes">
  <Template>REDIGER - FSLRepmøde2019 - Kopi T19-585 1.0</Template>
  <TotalTime>335</TotalTime>
  <Words>581</Words>
  <Application>Microsoft Office PowerPoint</Application>
  <PresentationFormat>Widescreen</PresentationFormat>
  <Paragraphs>64</Paragraphs>
  <Slides>8</Slides>
  <Notes>5</Notes>
  <HiddenSlides>0</HiddenSlides>
  <MMClips>0</MMClips>
  <ScaleCrop>false</ScaleCrop>
  <HeadingPairs>
    <vt:vector size="6" baseType="variant">
      <vt:variant>
        <vt:lpstr>Benyttede skrifttyper</vt:lpstr>
      </vt:variant>
      <vt:variant>
        <vt:i4>7</vt:i4>
      </vt:variant>
      <vt:variant>
        <vt:lpstr>Tema</vt:lpstr>
      </vt:variant>
      <vt:variant>
        <vt:i4>6</vt:i4>
      </vt:variant>
      <vt:variant>
        <vt:lpstr>Slidetitler</vt:lpstr>
      </vt:variant>
      <vt:variant>
        <vt:i4>8</vt:i4>
      </vt:variant>
    </vt:vector>
  </HeadingPairs>
  <TitlesOfParts>
    <vt:vector size="21" baseType="lpstr">
      <vt:lpstr>Montserrat SemiBold</vt:lpstr>
      <vt:lpstr>Arial</vt:lpstr>
      <vt:lpstr>Montserrat Black</vt:lpstr>
      <vt:lpstr>Montserrat</vt:lpstr>
      <vt:lpstr>Calibri</vt:lpstr>
      <vt:lpstr>Calibri Light</vt:lpstr>
      <vt:lpstr>Montserrat Medium</vt:lpstr>
      <vt:lpstr>To farvet logo</vt:lpstr>
      <vt:lpstr>Rød logo</vt:lpstr>
      <vt:lpstr>Blå logo</vt:lpstr>
      <vt:lpstr>Grå logo</vt:lpstr>
      <vt:lpstr>Tom</vt:lpstr>
      <vt:lpstr>Forside/Bagside</vt:lpstr>
      <vt:lpstr>PowerPoint-præsentation</vt:lpstr>
      <vt:lpstr>Rammen for dette møde</vt:lpstr>
      <vt:lpstr>PowerPoint-præsentation</vt:lpstr>
      <vt:lpstr>PowerPoint-præsentation</vt:lpstr>
      <vt:lpstr>PowerPoint-præsentation</vt:lpstr>
      <vt:lpstr>Hovedbestyrelsen       anbefaler et JA</vt:lpstr>
      <vt:lpstr>PowerPoint-præsentation</vt:lpstr>
      <vt:lpstr>AFSTEMNINGEN  er i 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Rune Langhoff Gøgsig</dc:creator>
  <cp:lastModifiedBy>Hanne Lindbjerg Kristensen</cp:lastModifiedBy>
  <cp:revision>20</cp:revision>
  <cp:lastPrinted>2019-11-11T12:16:59Z</cp:lastPrinted>
  <dcterms:created xsi:type="dcterms:W3CDTF">2019-11-08T15:24:49Z</dcterms:created>
  <dcterms:modified xsi:type="dcterms:W3CDTF">2021-04-06T07:08:35Z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0x010100EF16EF307E34E14BBCE3C2C0E7021C84</vt:lpwstr>
  </property>
</Properties>
</file>